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68" r:id="rId2"/>
    <p:sldId id="304" r:id="rId3"/>
    <p:sldId id="269" r:id="rId4"/>
    <p:sldId id="270" r:id="rId5"/>
    <p:sldId id="271" r:id="rId6"/>
    <p:sldId id="272" r:id="rId7"/>
    <p:sldId id="273" r:id="rId8"/>
    <p:sldId id="305" r:id="rId9"/>
    <p:sldId id="306" r:id="rId10"/>
    <p:sldId id="307" r:id="rId11"/>
    <p:sldId id="308" r:id="rId12"/>
    <p:sldId id="257" r:id="rId13"/>
    <p:sldId id="258" r:id="rId14"/>
    <p:sldId id="309" r:id="rId15"/>
    <p:sldId id="259" r:id="rId16"/>
    <p:sldId id="260" r:id="rId17"/>
    <p:sldId id="262" r:id="rId18"/>
    <p:sldId id="263" r:id="rId19"/>
    <p:sldId id="265" r:id="rId20"/>
    <p:sldId id="283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78763" autoAdjust="0"/>
  </p:normalViewPr>
  <p:slideViewPr>
    <p:cSldViewPr snapToGrid="0">
      <p:cViewPr varScale="1">
        <p:scale>
          <a:sx n="90" d="100"/>
          <a:sy n="90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9954-7AAA-45E7-ACF8-2794478AA0C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046E-E88F-43A6-B337-CFCA16BDD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6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8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3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8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6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9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ja.seres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Digital Future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65452"/>
          </a:xfrm>
        </p:spPr>
        <p:txBody>
          <a:bodyPr>
            <a:noAutofit/>
          </a:bodyPr>
          <a:lstStyle/>
          <a:p>
            <a:r>
              <a:rPr lang="nb-NO" sz="2800" dirty="0"/>
              <a:t>Silvija Seres</a:t>
            </a:r>
          </a:p>
        </p:txBody>
      </p:sp>
    </p:spTree>
    <p:extLst>
      <p:ext uri="{BB962C8B-B14F-4D97-AF65-F5344CB8AC3E}">
        <p14:creationId xmlns:p14="http://schemas.microsoft.com/office/powerpoint/2010/main" val="23199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539135"/>
            <a:ext cx="12192000" cy="8128001"/>
          </a:xfrm>
          <a:prstGeom prst="rect">
            <a:avLst/>
          </a:prstGeom>
        </p:spPr>
      </p:pic>
      <p:sp>
        <p:nvSpPr>
          <p:cNvPr id="13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5492149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Schibsted</a:t>
            </a:r>
            <a:r>
              <a:rPr lang="en-US" dirty="0"/>
              <a:t>: Cannibalization as a survival tool, through finn.no and SCM.</a:t>
            </a:r>
          </a:p>
        </p:txBody>
      </p:sp>
    </p:spTree>
    <p:extLst>
      <p:ext uri="{BB962C8B-B14F-4D97-AF65-F5344CB8AC3E}">
        <p14:creationId xmlns:p14="http://schemas.microsoft.com/office/powerpoint/2010/main" val="12707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A person looking at the camera&#10;&#10;Description generated with high confidenc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grayscl/>
          </a:blip>
          <a:srcRect t="10552" b="18243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4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5408480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NRK: New production and distribution for democracy.</a:t>
            </a:r>
          </a:p>
        </p:txBody>
      </p:sp>
    </p:spTree>
    <p:extLst>
      <p:ext uri="{BB962C8B-B14F-4D97-AF65-F5344CB8AC3E}">
        <p14:creationId xmlns:p14="http://schemas.microsoft.com/office/powerpoint/2010/main" val="281238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9091" t="14844" r="4" b="3341"/>
          <a:stretch/>
        </p:blipFill>
        <p:spPr>
          <a:xfrm>
            <a:off x="0" y="-100790"/>
            <a:ext cx="12191980" cy="6857989"/>
          </a:xfrm>
          <a:prstGeom prst="rect">
            <a:avLst/>
          </a:prstGeom>
        </p:spPr>
      </p:pic>
      <p:sp>
        <p:nvSpPr>
          <p:cNvPr id="1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336390"/>
            <a:ext cx="6332416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Avenir Medium"/>
              </a:rPr>
              <a:t>Social effects of digitalization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23467" y="2116667"/>
            <a:ext cx="5706533" cy="349673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3200" dirty="0"/>
              <a:t>Polarisation</a:t>
            </a:r>
          </a:p>
          <a:p>
            <a:pPr>
              <a:buFont typeface="+mj-lt"/>
              <a:buAutoNum type="arabicPeriod"/>
            </a:pPr>
            <a:r>
              <a:rPr lang="en-GB" sz="3200" dirty="0" err="1"/>
              <a:t>Algorithmisation</a:t>
            </a:r>
            <a:endParaRPr lang="en-GB" sz="3200" dirty="0"/>
          </a:p>
          <a:p>
            <a:pPr>
              <a:buFont typeface="+mj-lt"/>
              <a:buAutoNum type="arabicPeriod"/>
            </a:pPr>
            <a:r>
              <a:rPr lang="en-GB" sz="3200" dirty="0"/>
              <a:t>Globalisation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85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t="4955" r="-1" b="13783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nb-NO" sz="3200" dirty="0"/>
              <a:t>John </a:t>
            </a:r>
            <a:r>
              <a:rPr lang="nb-NO" sz="3200" dirty="0" err="1"/>
              <a:t>Seely</a:t>
            </a:r>
            <a:r>
              <a:rPr lang="nb-NO" sz="3200" dirty="0"/>
              <a:t> Brown 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Halftime of a skill is down to 5 years.</a:t>
            </a:r>
          </a:p>
        </p:txBody>
      </p:sp>
    </p:spTree>
    <p:extLst>
      <p:ext uri="{BB962C8B-B14F-4D97-AF65-F5344CB8AC3E}">
        <p14:creationId xmlns:p14="http://schemas.microsoft.com/office/powerpoint/2010/main" val="62286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5A10C92-5805-4C39-9BF6-507F3B9661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E38DC7-22E9-4DFF-9A39-8984B50B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374" b="-1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FD93103C-50F9-4D8C-9032-AB9F9BA594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5419754"/>
            <a:ext cx="10572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Borregård</a:t>
            </a:r>
            <a:r>
              <a:rPr lang="en-US" sz="3600" dirty="0"/>
              <a:t>: Lifelong learning in practice, </a:t>
            </a:r>
            <a:br>
              <a:rPr lang="en-US" sz="3600" dirty="0"/>
            </a:br>
            <a:r>
              <a:rPr lang="en-US" sz="3600" dirty="0"/>
              <a:t>now, for all.</a:t>
            </a:r>
          </a:p>
        </p:txBody>
      </p:sp>
    </p:spTree>
    <p:extLst>
      <p:ext uri="{BB962C8B-B14F-4D97-AF65-F5344CB8AC3E}">
        <p14:creationId xmlns:p14="http://schemas.microsoft.com/office/powerpoint/2010/main" val="359754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6" y="1294964"/>
            <a:ext cx="5638853" cy="4257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nb-NO" sz="3200" dirty="0"/>
              <a:t>DOL gap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growing skills gap!</a:t>
            </a:r>
          </a:p>
        </p:txBody>
      </p:sp>
    </p:spTree>
    <p:extLst>
      <p:ext uri="{BB962C8B-B14F-4D97-AF65-F5344CB8AC3E}">
        <p14:creationId xmlns:p14="http://schemas.microsoft.com/office/powerpoint/2010/main" val="298339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10965" r="14808" b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nb-NO" sz="3200" dirty="0"/>
              <a:t>Economist &amp; </a:t>
            </a:r>
            <a:br>
              <a:rPr lang="nb-NO" sz="3200" dirty="0"/>
            </a:br>
            <a:r>
              <a:rPr lang="nb-NO" sz="3200" dirty="0" err="1"/>
              <a:t>Lifelong</a:t>
            </a:r>
            <a:r>
              <a:rPr lang="nb-NO" sz="3200" dirty="0"/>
              <a:t>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When education fails to keep pace with technology, the result is inequality.</a:t>
            </a:r>
          </a:p>
        </p:txBody>
      </p:sp>
    </p:spTree>
    <p:extLst>
      <p:ext uri="{BB962C8B-B14F-4D97-AF65-F5344CB8AC3E}">
        <p14:creationId xmlns:p14="http://schemas.microsoft.com/office/powerpoint/2010/main" val="88416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89" b="21206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3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Future skillsets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875" y="4163890"/>
            <a:ext cx="2937033" cy="2390891"/>
          </a:xfrm>
          <a:prstGeom prst="rect">
            <a:avLst/>
          </a:prstGeom>
          <a:ln>
            <a:solidFill>
              <a:srgbClr val="F79646"/>
            </a:solidFill>
          </a:ln>
        </p:spPr>
      </p:pic>
      <p:pic>
        <p:nvPicPr>
          <p:cNvPr id="10" name="Picture 13" descr="skills1.jp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198" y="4163890"/>
            <a:ext cx="2733875" cy="2390891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3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4" name="Group 3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35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82" y="794909"/>
            <a:ext cx="4961189" cy="328678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1" y="801200"/>
            <a:ext cx="5376369" cy="32804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Bi-dexterous leadership and risk taking!</a:t>
            </a:r>
          </a:p>
        </p:txBody>
      </p:sp>
    </p:spTree>
    <p:extLst>
      <p:ext uri="{BB962C8B-B14F-4D97-AF65-F5344CB8AC3E}">
        <p14:creationId xmlns:p14="http://schemas.microsoft.com/office/powerpoint/2010/main" val="329992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2282" r="2" b="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nb-NO" sz="3200"/>
              <a:t>Hedgehog</a:t>
            </a:r>
            <a:r>
              <a:rPr lang="nb-NO" sz="3200" dirty="0"/>
              <a:t> and </a:t>
            </a:r>
            <a:r>
              <a:rPr lang="nb-NO" sz="3200"/>
              <a:t>the</a:t>
            </a:r>
            <a:r>
              <a:rPr lang="nb-NO" sz="3200" dirty="0"/>
              <a:t> </a:t>
            </a:r>
            <a:r>
              <a:rPr lang="nb-NO" sz="3200"/>
              <a:t>fox</a:t>
            </a:r>
            <a:r>
              <a:rPr lang="nb-NO" sz="3200" dirty="0"/>
              <a:t>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Hedgehog knows one big thing.</a:t>
            </a:r>
          </a:p>
          <a:p>
            <a:pPr marL="0" indent="0">
              <a:buNone/>
            </a:pPr>
            <a:r>
              <a:rPr lang="en-US" sz="1600" dirty="0"/>
              <a:t>Fox knows many small.</a:t>
            </a:r>
          </a:p>
          <a:p>
            <a:pPr marL="0" indent="0">
              <a:buNone/>
            </a:pPr>
            <a:r>
              <a:rPr lang="en-US" sz="1600" dirty="0"/>
              <a:t>BE A BIT OF BOTH!</a:t>
            </a:r>
          </a:p>
        </p:txBody>
      </p:sp>
    </p:spTree>
    <p:extLst>
      <p:ext uri="{BB962C8B-B14F-4D97-AF65-F5344CB8AC3E}">
        <p14:creationId xmlns:p14="http://schemas.microsoft.com/office/powerpoint/2010/main" val="33802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58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0932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56" y="809368"/>
            <a:ext cx="3275949" cy="32595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4314" y="813355"/>
            <a:ext cx="4558838" cy="3259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Tech rules the world. </a:t>
            </a:r>
            <a:r>
              <a:rPr lang="en-US"/>
              <a:t>Software eats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9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 dirty="0"/>
              <a:t>Some reading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880" y="2216282"/>
            <a:ext cx="7394238" cy="43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9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, and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luck</a:t>
            </a:r>
            <a:r>
              <a:rPr lang="nb-NO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Questions: </a:t>
            </a:r>
            <a:r>
              <a:rPr lang="en-GB" sz="2800" dirty="0">
                <a:hlinkClick r:id="rId3"/>
              </a:rPr>
              <a:t>silvija.seres@gmail.com</a:t>
            </a:r>
            <a:endParaRPr lang="en-GB" sz="2800" dirty="0"/>
          </a:p>
          <a:p>
            <a:r>
              <a:rPr lang="en-GB" sz="2800" dirty="0"/>
              <a:t>Just fun: @</a:t>
            </a:r>
            <a:r>
              <a:rPr lang="en-GB" sz="2800" dirty="0" err="1"/>
              <a:t>silvijaseres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649719" y="6448681"/>
            <a:ext cx="323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@</a:t>
            </a:r>
            <a:r>
              <a:rPr lang="nb-NO" dirty="0" err="1"/>
              <a:t>silvijaseres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0A1660-4413-4047-9317-E6E65632A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3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0000" y="4345915"/>
            <a:ext cx="3810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7383B3-8B27-4B24-8BE2-30E33040AFCA}"/>
              </a:ext>
            </a:extLst>
          </p:cNvPr>
          <p:cNvSpPr txBox="1"/>
          <p:nvPr/>
        </p:nvSpPr>
        <p:spPr>
          <a:xfrm>
            <a:off x="805450" y="5108124"/>
            <a:ext cx="5179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dirty="0"/>
              <a:t>LØRN.TECH</a:t>
            </a:r>
          </a:p>
        </p:txBody>
      </p:sp>
    </p:spTree>
    <p:extLst>
      <p:ext uri="{BB962C8B-B14F-4D97-AF65-F5344CB8AC3E}">
        <p14:creationId xmlns:p14="http://schemas.microsoft.com/office/powerpoint/2010/main" val="31109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6" y="1710830"/>
            <a:ext cx="5638853" cy="342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GB" sz="3200" dirty="0"/>
              <a:t>The greatest disruption ever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time is different: </a:t>
            </a:r>
          </a:p>
          <a:p>
            <a:r>
              <a:rPr lang="en-GB" sz="2400" dirty="0"/>
              <a:t>Exponential</a:t>
            </a:r>
          </a:p>
          <a:p>
            <a:r>
              <a:rPr lang="en-GB" sz="2400" dirty="0"/>
              <a:t>Polarising</a:t>
            </a:r>
          </a:p>
          <a:p>
            <a:r>
              <a:rPr lang="en-GB" sz="2400" dirty="0"/>
              <a:t>Combinatorial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036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9297" y="1251276"/>
            <a:ext cx="5196082" cy="432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Exponential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554" y="5655081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Deceptive at first.</a:t>
            </a:r>
          </a:p>
        </p:txBody>
      </p:sp>
    </p:spTree>
    <p:extLst>
      <p:ext uri="{BB962C8B-B14F-4D97-AF65-F5344CB8AC3E}">
        <p14:creationId xmlns:p14="http://schemas.microsoft.com/office/powerpoint/2010/main" val="216669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118" y="1359035"/>
            <a:ext cx="5630441" cy="4110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Polarising</a:t>
            </a:r>
            <a:endParaRPr lang="en-US" sz="4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49554" y="5655081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Winner takes all.</a:t>
            </a:r>
          </a:p>
        </p:txBody>
      </p:sp>
    </p:spTree>
    <p:extLst>
      <p:ext uri="{BB962C8B-B14F-4D97-AF65-F5344CB8AC3E}">
        <p14:creationId xmlns:p14="http://schemas.microsoft.com/office/powerpoint/2010/main" val="72226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118" y="1563138"/>
            <a:ext cx="5630441" cy="370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96" y="708186"/>
            <a:ext cx="3416398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Combinatorial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796" y="5197473"/>
            <a:ext cx="3302507" cy="1286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 are TWO sweet spots: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Digital marketplaces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Enabling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3382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Gutenberg moments at once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562" y="2495337"/>
            <a:ext cx="5348736" cy="36365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AI, big data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Robotics, automation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Biotech, bioinformatics, synthetic biology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Energy, smart cities and smart houses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3D printing, nanotech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Networks, sensors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3314" y="2495336"/>
            <a:ext cx="5348736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Digital medicine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Fintech, </a:t>
            </a:r>
            <a:r>
              <a:rPr lang="en-GB" dirty="0" err="1"/>
              <a:t>regtech</a:t>
            </a:r>
            <a:r>
              <a:rPr lang="en-GB" dirty="0"/>
              <a:t>, </a:t>
            </a:r>
            <a:r>
              <a:rPr lang="en-GB" dirty="0" err="1"/>
              <a:t>edtech</a:t>
            </a:r>
            <a:endParaRPr lang="en-GB" dirty="0"/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VR and AR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Genetics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Transport and drones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380690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ssholder for innhold 3" descr="Et bilde som inneholder innendørs, bord, sitter, vegg&#10;&#10;Beskrivelse som er generert med høy visshet">
            <a:extLst>
              <a:ext uri="{FF2B5EF4-FFF2-40B4-BE49-F238E27FC236}">
                <a16:creationId xmlns:a16="http://schemas.microsoft.com/office/drawing/2014/main" id="{C93C9DB9-80B3-42FC-82A9-1CAAFD8C1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828" t="9091" r="-1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AA1A961-4B80-44C9-9B7D-396E3ACD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7" y="3251199"/>
            <a:ext cx="5706533" cy="19479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>
                <a:schemeClr val="bg1"/>
              </a:buClr>
            </a:pPr>
            <a:r>
              <a:rPr lang="en-US" sz="2800" dirty="0"/>
              <a:t>3 strategic buckets: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efficiency</a:t>
            </a:r>
            <a:br>
              <a:rPr lang="en-US" sz="2800" dirty="0"/>
            </a:br>
            <a:r>
              <a:rPr lang="en-US" sz="2800" dirty="0"/>
              <a:t>business transformation</a:t>
            </a:r>
            <a:br>
              <a:rPr lang="en-US" sz="2800" dirty="0"/>
            </a:br>
            <a:r>
              <a:rPr lang="en-US" sz="2800" dirty="0"/>
              <a:t>social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57725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236677"/>
          </a:xfrm>
          <a:prstGeom prst="rect">
            <a:avLst/>
          </a:prstGeom>
        </p:spPr>
      </p:pic>
      <p:sp>
        <p:nvSpPr>
          <p:cNvPr id="14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5" y="5492149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Nordea: Building efficiency with new core banking platform.</a:t>
            </a:r>
          </a:p>
        </p:txBody>
      </p:sp>
    </p:spTree>
    <p:extLst>
      <p:ext uri="{BB962C8B-B14F-4D97-AF65-F5344CB8AC3E}">
        <p14:creationId xmlns:p14="http://schemas.microsoft.com/office/powerpoint/2010/main" val="3233593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8540</TotalTime>
  <Words>246</Words>
  <Application>Microsoft Office PowerPoint</Application>
  <PresentationFormat>Widescreen</PresentationFormat>
  <Paragraphs>62</Paragraphs>
  <Slides>21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Avenir Medium</vt:lpstr>
      <vt:lpstr>Calibri</vt:lpstr>
      <vt:lpstr>Century Gothic</vt:lpstr>
      <vt:lpstr>Wingdings 2</vt:lpstr>
      <vt:lpstr>Quotable</vt:lpstr>
      <vt:lpstr>Digital Future</vt:lpstr>
      <vt:lpstr>Tech rules the world. Software eats it.</vt:lpstr>
      <vt:lpstr>The greatest disruption ever</vt:lpstr>
      <vt:lpstr>Exponential</vt:lpstr>
      <vt:lpstr>Polarising</vt:lpstr>
      <vt:lpstr>Combinatorial</vt:lpstr>
      <vt:lpstr>12 Gutenberg moments at once</vt:lpstr>
      <vt:lpstr>3 strategic buckets:  efficiency business transformation social transformation</vt:lpstr>
      <vt:lpstr>Nordea: Building efficiency with new core banking platform.</vt:lpstr>
      <vt:lpstr>Schibsted: Cannibalization as a survival tool, through finn.no and SCM.</vt:lpstr>
      <vt:lpstr>NRK: New production and distribution for democracy.</vt:lpstr>
      <vt:lpstr>Social effects of digitalization</vt:lpstr>
      <vt:lpstr>John Seely Brown </vt:lpstr>
      <vt:lpstr>Borregård: Lifelong learning in practice,  now, for all.</vt:lpstr>
      <vt:lpstr>DOL gap</vt:lpstr>
      <vt:lpstr>Economist &amp;  Lifelong Learning</vt:lpstr>
      <vt:lpstr>Future skillsets</vt:lpstr>
      <vt:lpstr>Bi-dexterous leadership and risk taking!</vt:lpstr>
      <vt:lpstr>Hedgehog and the fox:</vt:lpstr>
      <vt:lpstr>Some reading ideas</vt:lpstr>
      <vt:lpstr>Thank you, and 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2</dc:title>
  <dc:creator>silvija.seres@technorocks.com</dc:creator>
  <cp:lastModifiedBy>Tanja Teigum</cp:lastModifiedBy>
  <cp:revision>121</cp:revision>
  <dcterms:created xsi:type="dcterms:W3CDTF">2017-04-19T08:17:51Z</dcterms:created>
  <dcterms:modified xsi:type="dcterms:W3CDTF">2019-11-13T10:13:01Z</dcterms:modified>
</cp:coreProperties>
</file>