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510" r:id="rId2"/>
    <p:sldId id="523" r:id="rId3"/>
    <p:sldId id="499" r:id="rId4"/>
    <p:sldId id="494" r:id="rId5"/>
    <p:sldId id="799" r:id="rId6"/>
    <p:sldId id="813" r:id="rId7"/>
    <p:sldId id="524" r:id="rId8"/>
    <p:sldId id="528" r:id="rId9"/>
    <p:sldId id="495" r:id="rId10"/>
    <p:sldId id="263" r:id="rId11"/>
    <p:sldId id="525" r:id="rId12"/>
    <p:sldId id="806" r:id="rId13"/>
    <p:sldId id="808" r:id="rId14"/>
    <p:sldId id="809" r:id="rId15"/>
    <p:sldId id="503" r:id="rId16"/>
    <p:sldId id="273" r:id="rId17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4F56"/>
    <a:srgbClr val="FDF1D2"/>
    <a:srgbClr val="FCF1F1"/>
    <a:srgbClr val="093C55"/>
    <a:srgbClr val="FEF9EB"/>
    <a:srgbClr val="B2DADF"/>
    <a:srgbClr val="89CEDB"/>
    <a:srgbClr val="E7EFF1"/>
    <a:srgbClr val="FBE5A8"/>
    <a:srgbClr val="E7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3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B921928-FD25-FF47-BCD8-37ED1CC565F0}" type="datetimeFigureOut">
              <a:rPr lang="en-NO" smtClean="0"/>
              <a:pPr/>
              <a:t>08/18/2021</a:t>
            </a:fld>
            <a:endParaRPr lang="en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592C0A5-7F42-7F4B-A76D-400B0DEE4DDA}" type="slidenum">
              <a:rPr lang="en-NO" smtClean="0"/>
              <a:pPr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65027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2C0A5-7F42-7F4B-A76D-400B0DEE4DDA}" type="slidenum">
              <a:rPr lang="en-NO" smtClean="0"/>
              <a:t>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0470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2C0A5-7F42-7F4B-A76D-400B0DEE4DDA}" type="slidenum">
              <a:rPr lang="en-NO" smtClean="0"/>
              <a:t>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6050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2C0A5-7F42-7F4B-A76D-400B0DEE4DDA}" type="slidenum">
              <a:rPr lang="en-NO" smtClean="0"/>
              <a:t>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74607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1662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2594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2C0A5-7F42-7F4B-A76D-400B0DEE4DDA}" type="slidenum">
              <a:rPr lang="en-NO" smtClean="0"/>
              <a:t>15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229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B210A-75AF-C041-97D2-9BA0AC98E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88367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F379-B0C8-014A-83E8-284A3AA2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67381-FA21-9F4E-B1E8-7A7B662CE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8FAE5-BB78-5C4B-B3A3-A2F24354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BB8-6CDD-6447-B724-4120EA146586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07027-9463-454D-862C-0727586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0AB71-BC54-014B-993D-84C1C758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4668-E782-B34F-97E7-634012A9287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2663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51B1D-65A8-7F40-8129-DB7149C5E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5B5B0-B841-2F47-9A23-DC8CF59C5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C47E7-D6DA-AD4F-9FC6-18353BBE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BB8-6CDD-6447-B724-4120EA146586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C46BE-D6CF-7F44-A356-8B1B5664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F2F07-6F78-1344-BCF1-75F8FF0E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4668-E782-B34F-97E7-634012A9287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49189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703442"/>
            <a:ext cx="3368677" cy="33893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9525" y="2703442"/>
            <a:ext cx="3370812" cy="33893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18.08.2021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1" y="2703442"/>
            <a:ext cx="3370813" cy="33893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699FC0-D9A9-4047-8652-989F8085115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341238" y="1649895"/>
            <a:ext cx="2080307" cy="853523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DA191C-506E-664D-AABC-8EA57118DF3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055187" y="1649895"/>
            <a:ext cx="2081625" cy="853523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5128828-1A7A-454E-AEF1-8671EF31812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770454" y="1649895"/>
            <a:ext cx="2081626" cy="853523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D0B7BB-58AC-1244-B720-AFEC64D67FE1}"/>
              </a:ext>
            </a:extLst>
          </p:cNvPr>
          <p:cNvSpPr/>
          <p:nvPr userDrawn="1"/>
        </p:nvSpPr>
        <p:spPr>
          <a:xfrm>
            <a:off x="5632074" y="-13834784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 dirty="0"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5D44A6-C742-B945-ABF7-74C15ADF5C1D}"/>
              </a:ext>
            </a:extLst>
          </p:cNvPr>
          <p:cNvSpPr/>
          <p:nvPr userDrawn="1"/>
        </p:nvSpPr>
        <p:spPr>
          <a:xfrm>
            <a:off x="6090400" y="17374125"/>
            <a:ext cx="36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9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65406-DD44-B14D-A557-FF37D095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A8F33-BC23-2746-98E3-A4BE1631A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EE409-209B-CE4C-9E9C-1284E1BE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BB8-6CDD-6447-B724-4120EA146586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B39D6-2765-2E45-B5E9-6BD21965D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11CBA-0731-8045-B41F-418846E5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4668-E782-B34F-97E7-634012A9287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1825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6C5C-AA45-C147-ACEF-9BD2617A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21336-1D00-534C-8081-FE06AD61C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E8BDB-1E9E-D546-A95F-16AC6ED0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BB8-6CDD-6447-B724-4120EA146586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6021C-47FC-1147-89A2-603568F7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973B8-0E4B-364C-84D3-93051886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4668-E782-B34F-97E7-634012A9287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6740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BC14-08DD-8A46-87BC-B4F0F124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18A8F-E60B-6945-A257-EA60F81B7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6980A-95C7-4D49-B54B-2F80E4217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0ACD2-EB28-C44E-A9FA-4BD3D27E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BB8-6CDD-6447-B724-4120EA146586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F7525-5060-CB49-BA23-AC1D1D39B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37F94-D9A6-4D4F-BFF3-E4ED5EA7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4668-E782-B34F-97E7-634012A9287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3509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C7E4-D607-254D-8904-F023D8C31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5CBA7-89D5-8248-A501-91304C21A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1C577-5581-384F-B0DE-512C6B66E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6EA838-E4CF-6743-8A27-4A55165FA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B48286-CCAC-074C-810A-C8453EA3A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1ED30-79C6-9D43-A28B-B610A2992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BB8-6CDD-6447-B724-4120EA146586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5C39C2-1190-4D4C-8BCE-0C2C0F67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80F8D-D580-D34A-85C8-58453222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4668-E782-B34F-97E7-634012A9287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4452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7DC3-BCC8-1F45-9719-A241E820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D4F1D-F7F4-4045-8DB3-0CBC0F22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BB8-6CDD-6447-B724-4120EA146586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073D5-21AE-9543-B8CB-19A51333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0D3B3-B50D-8E46-B1E4-00023ADD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4668-E782-B34F-97E7-634012A9287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7207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FA03F-52E6-D145-9A85-AFE4F532D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BB8-6CDD-6447-B724-4120EA146586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B58D9-2EE6-8B4B-B79A-2CC41275A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B2B1E-0CAD-974B-A9B2-5CC07706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4668-E782-B34F-97E7-634012A9287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3649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12E28-1DC0-454D-AB94-F167D5F5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BB06E-2E29-4A4D-A118-8B7674E1E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38D2B-2E40-F94C-80FB-2E9C4BA25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A81D5-F2C0-BA49-8536-4816EBD4E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BB8-6CDD-6447-B724-4120EA146586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C47E0-5B7D-9B4F-B03B-EEE5FDA1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7F94B-098D-944C-B5B0-127AEDBF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4668-E782-B34F-97E7-634012A9287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336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EC670-29F3-A14A-9466-5BAE2610C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F5DBEB-40AF-B143-BD1E-11E543495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7CFB8-3913-9147-8C69-BA20598B2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7483F-36C3-334E-8886-CF862A4B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BB8-6CDD-6447-B724-4120EA146586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8A97D-1220-E348-A1E5-0D6D7DFF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96F57-6495-8B49-94C7-EEB6C3A2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4668-E782-B34F-97E7-634012A9287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5700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00013-BCAB-6F4E-8838-1C190805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331FA-6C8E-494D-96C0-7334DF823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3F22-30A7-2F4F-BA59-308472DED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EB32BB8-6CDD-6447-B724-4120EA146586}" type="datetimeFigureOut">
              <a:rPr lang="en-NO" smtClean="0"/>
              <a:pPr/>
              <a:t>08/18/2021</a:t>
            </a:fld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B2273-074D-E645-B812-8DA46C288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3BDB7-6B5F-2342-B44E-341E8D20B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4174668-E782-B34F-97E7-634012A9287E}" type="slidenum">
              <a:rPr lang="en-NO" smtClean="0"/>
              <a:pPr/>
              <a:t>‹#›</a:t>
            </a:fld>
            <a:endParaRPr lang="en-NO" dirty="0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9D66AE5-419F-D64E-8D20-D8DAA2FDFA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419084" y="1271232"/>
            <a:ext cx="1174344" cy="110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0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A2E47A3-D4AF-F14D-A91C-3807300C50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4DFD7-484D-8547-ABE6-55825CC89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456" y="2089805"/>
            <a:ext cx="5381939" cy="2387600"/>
          </a:xfrm>
        </p:spPr>
        <p:txBody>
          <a:bodyPr anchor="b">
            <a:normAutofit/>
          </a:bodyPr>
          <a:lstStyle/>
          <a:p>
            <a:r>
              <a:rPr lang="nb-NO" sz="7200" b="1" dirty="0">
                <a:solidFill>
                  <a:schemeClr val="bg1"/>
                </a:solidFill>
              </a:rPr>
              <a:t>Eikholt-modellen</a:t>
            </a:r>
            <a:endParaRPr lang="nb-NO" sz="7200" dirty="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7CA7986-B1B2-A34A-9D55-26D205F88CA3}"/>
              </a:ext>
            </a:extLst>
          </p:cNvPr>
          <p:cNvSpPr txBox="1">
            <a:spLocks/>
          </p:cNvSpPr>
          <p:nvPr/>
        </p:nvSpPr>
        <p:spPr>
          <a:xfrm>
            <a:off x="1079456" y="4445751"/>
            <a:ext cx="5284027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nb-NO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Vårt teoretiske og ideologiske ståsted</a:t>
            </a:r>
            <a:endParaRPr lang="nb-NO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FB8D21D-9D50-B346-B254-FB0596F5D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25" y="904708"/>
            <a:ext cx="1475158" cy="944857"/>
          </a:xfrm>
          <a:prstGeom prst="rect">
            <a:avLst/>
          </a:prstGeom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B19B48DA-4011-4F4A-8628-D2502363DC2C}"/>
              </a:ext>
            </a:extLst>
          </p:cNvPr>
          <p:cNvSpPr/>
          <p:nvPr/>
        </p:nvSpPr>
        <p:spPr>
          <a:xfrm rot="9000000">
            <a:off x="6775575" y="1702298"/>
            <a:ext cx="4097214" cy="4097214"/>
          </a:xfrm>
          <a:custGeom>
            <a:avLst/>
            <a:gdLst>
              <a:gd name="connsiteX0" fmla="*/ 1154786 w 2309612"/>
              <a:gd name="connsiteY0" fmla="*/ 2309611 h 2309612"/>
              <a:gd name="connsiteX1" fmla="*/ 1154826 w 2309612"/>
              <a:gd name="connsiteY1" fmla="*/ 2309611 h 2309612"/>
              <a:gd name="connsiteX2" fmla="*/ 1154806 w 2309612"/>
              <a:gd name="connsiteY2" fmla="*/ 2309612 h 2309612"/>
              <a:gd name="connsiteX3" fmla="*/ 1154806 w 2309612"/>
              <a:gd name="connsiteY3" fmla="*/ 0 h 2309612"/>
              <a:gd name="connsiteX4" fmla="*/ 2303650 w 2309612"/>
              <a:gd name="connsiteY4" fmla="*/ 1036734 h 2309612"/>
              <a:gd name="connsiteX5" fmla="*/ 2309612 w 2309612"/>
              <a:gd name="connsiteY5" fmla="*/ 1154805 h 2309612"/>
              <a:gd name="connsiteX6" fmla="*/ 1732209 w 2309612"/>
              <a:gd name="connsiteY6" fmla="*/ 1154805 h 2309612"/>
              <a:gd name="connsiteX7" fmla="*/ 1720478 w 2309612"/>
              <a:gd name="connsiteY7" fmla="*/ 1038439 h 2309612"/>
              <a:gd name="connsiteX8" fmla="*/ 1154806 w 2309612"/>
              <a:gd name="connsiteY8" fmla="*/ 577403 h 2309612"/>
              <a:gd name="connsiteX9" fmla="*/ 589134 w 2309612"/>
              <a:gd name="connsiteY9" fmla="*/ 1038439 h 2309612"/>
              <a:gd name="connsiteX10" fmla="*/ 577403 w 2309612"/>
              <a:gd name="connsiteY10" fmla="*/ 1154805 h 2309612"/>
              <a:gd name="connsiteX11" fmla="*/ 0 w 2309612"/>
              <a:gd name="connsiteY11" fmla="*/ 1154805 h 2309612"/>
              <a:gd name="connsiteX12" fmla="*/ 5962 w 2309612"/>
              <a:gd name="connsiteY12" fmla="*/ 1036734 h 2309612"/>
              <a:gd name="connsiteX13" fmla="*/ 1154806 w 2309612"/>
              <a:gd name="connsiteY13" fmla="*/ 0 h 230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9612" h="2309612">
                <a:moveTo>
                  <a:pt x="1154786" y="2309611"/>
                </a:moveTo>
                <a:lnTo>
                  <a:pt x="1154826" y="2309611"/>
                </a:lnTo>
                <a:lnTo>
                  <a:pt x="1154806" y="2309612"/>
                </a:lnTo>
                <a:close/>
                <a:moveTo>
                  <a:pt x="1154806" y="0"/>
                </a:moveTo>
                <a:cubicBezTo>
                  <a:pt x="1752727" y="0"/>
                  <a:pt x="2244513" y="454416"/>
                  <a:pt x="2303650" y="1036734"/>
                </a:cubicBezTo>
                <a:lnTo>
                  <a:pt x="2309612" y="1154805"/>
                </a:lnTo>
                <a:lnTo>
                  <a:pt x="1732209" y="1154805"/>
                </a:lnTo>
                <a:lnTo>
                  <a:pt x="1720478" y="1038439"/>
                </a:lnTo>
                <a:cubicBezTo>
                  <a:pt x="1666638" y="775326"/>
                  <a:pt x="1433836" y="577403"/>
                  <a:pt x="1154806" y="577403"/>
                </a:cubicBezTo>
                <a:cubicBezTo>
                  <a:pt x="875777" y="577403"/>
                  <a:pt x="642975" y="775326"/>
                  <a:pt x="589134" y="1038439"/>
                </a:cubicBezTo>
                <a:lnTo>
                  <a:pt x="577403" y="1154805"/>
                </a:lnTo>
                <a:lnTo>
                  <a:pt x="0" y="1154805"/>
                </a:lnTo>
                <a:lnTo>
                  <a:pt x="5962" y="1036734"/>
                </a:lnTo>
                <a:cubicBezTo>
                  <a:pt x="65100" y="454416"/>
                  <a:pt x="556886" y="0"/>
                  <a:pt x="11548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00E6E62-8EF4-6B44-8A26-E69D4BA9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618" y="2796702"/>
            <a:ext cx="1314655" cy="12980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5CDEAB49-0C71-5F49-920E-7B0D10993668}"/>
              </a:ext>
            </a:extLst>
          </p:cNvPr>
          <p:cNvSpPr/>
          <p:nvPr/>
        </p:nvSpPr>
        <p:spPr>
          <a:xfrm rot="10800000">
            <a:off x="8471872" y="1381851"/>
            <a:ext cx="962346" cy="935427"/>
          </a:xfrm>
          <a:custGeom>
            <a:avLst/>
            <a:gdLst>
              <a:gd name="connsiteX0" fmla="*/ 0 w 888144"/>
              <a:gd name="connsiteY0" fmla="*/ 0 h 863301"/>
              <a:gd name="connsiteX1" fmla="*/ 888144 w 888144"/>
              <a:gd name="connsiteY1" fmla="*/ 0 h 863301"/>
              <a:gd name="connsiteX2" fmla="*/ 888144 w 888144"/>
              <a:gd name="connsiteY2" fmla="*/ 863301 h 863301"/>
              <a:gd name="connsiteX3" fmla="*/ 888143 w 888144"/>
              <a:gd name="connsiteY3" fmla="*/ 863301 h 863301"/>
              <a:gd name="connsiteX4" fmla="*/ 15315 w 888144"/>
              <a:gd name="connsiteY4" fmla="*/ 151926 h 86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44" h="863301">
                <a:moveTo>
                  <a:pt x="0" y="0"/>
                </a:moveTo>
                <a:lnTo>
                  <a:pt x="888144" y="0"/>
                </a:lnTo>
                <a:lnTo>
                  <a:pt x="888144" y="863301"/>
                </a:lnTo>
                <a:lnTo>
                  <a:pt x="888143" y="863301"/>
                </a:lnTo>
                <a:cubicBezTo>
                  <a:pt x="457604" y="863301"/>
                  <a:pt x="98391" y="557907"/>
                  <a:pt x="15315" y="15192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57840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5A6B2A4-41E5-804A-AAAA-719D941E9606}"/>
              </a:ext>
            </a:extLst>
          </p:cNvPr>
          <p:cNvSpPr/>
          <p:nvPr/>
        </p:nvSpPr>
        <p:spPr>
          <a:xfrm>
            <a:off x="3601703" y="3949594"/>
            <a:ext cx="2520000" cy="23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9DDF2-ABE7-D744-B8A6-12F876347970}"/>
              </a:ext>
            </a:extLst>
          </p:cNvPr>
          <p:cNvSpPr txBox="1"/>
          <p:nvPr/>
        </p:nvSpPr>
        <p:spPr>
          <a:xfrm>
            <a:off x="3351270" y="204359"/>
            <a:ext cx="5539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2800" b="1" dirty="0">
                <a:latin typeface="Arial" panose="020B0604020202020204" pitchFamily="34" charset="0"/>
              </a:rPr>
              <a:t>Eikholt-modellen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FCC896-5C3D-BD4A-B4BC-4286CC302435}"/>
              </a:ext>
            </a:extLst>
          </p:cNvPr>
          <p:cNvSpPr/>
          <p:nvPr/>
        </p:nvSpPr>
        <p:spPr>
          <a:xfrm>
            <a:off x="1082431" y="2095023"/>
            <a:ext cx="2520000" cy="1333971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NO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459409-E412-FA4D-867D-F5B97133923E}"/>
              </a:ext>
            </a:extLst>
          </p:cNvPr>
          <p:cNvSpPr/>
          <p:nvPr/>
        </p:nvSpPr>
        <p:spPr>
          <a:xfrm>
            <a:off x="1088697" y="2337492"/>
            <a:ext cx="2520000" cy="750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NO" dirty="0">
                <a:solidFill>
                  <a:schemeClr val="bg1"/>
                </a:solidFill>
                <a:latin typeface="Arial" panose="020B0604020202020204" pitchFamily="34" charset="0"/>
              </a:rPr>
              <a:t>BEHOVS-KARTLEGGING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12C494F-3FDA-3E4C-A161-DF807DBAA707}"/>
              </a:ext>
            </a:extLst>
          </p:cNvPr>
          <p:cNvSpPr/>
          <p:nvPr/>
        </p:nvSpPr>
        <p:spPr>
          <a:xfrm>
            <a:off x="3035035" y="2549572"/>
            <a:ext cx="608587" cy="200202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6A084D-8653-ED4A-97ED-B1EFE29E6342}"/>
              </a:ext>
            </a:extLst>
          </p:cNvPr>
          <p:cNvSpPr/>
          <p:nvPr/>
        </p:nvSpPr>
        <p:spPr>
          <a:xfrm>
            <a:off x="3601703" y="2095023"/>
            <a:ext cx="2520000" cy="13339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NO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CF8756-F3E7-D240-BB9A-8B36CCFE8526}"/>
              </a:ext>
            </a:extLst>
          </p:cNvPr>
          <p:cNvSpPr/>
          <p:nvPr/>
        </p:nvSpPr>
        <p:spPr>
          <a:xfrm>
            <a:off x="3600242" y="2374350"/>
            <a:ext cx="2519272" cy="75084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nb-NO" dirty="0">
                <a:solidFill>
                  <a:schemeClr val="bg1"/>
                </a:solidFill>
                <a:latin typeface="Arial" panose="020B0604020202020204" pitchFamily="34" charset="0"/>
              </a:rPr>
              <a:t>FUNKSJON OG</a:t>
            </a:r>
            <a:endParaRPr lang="en-NO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NO" dirty="0">
                <a:solidFill>
                  <a:schemeClr val="bg1"/>
                </a:solidFill>
                <a:latin typeface="Arial" panose="020B0604020202020204" pitchFamily="34" charset="0"/>
              </a:rPr>
              <a:t>OPTIMALISERING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BAE1A1-7057-194C-AA4A-AE823BA68B49}"/>
              </a:ext>
            </a:extLst>
          </p:cNvPr>
          <p:cNvSpPr/>
          <p:nvPr/>
        </p:nvSpPr>
        <p:spPr>
          <a:xfrm>
            <a:off x="6120975" y="2095023"/>
            <a:ext cx="2520000" cy="13339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NO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0F2C7E-A943-8941-B061-7B34A43E4D9B}"/>
              </a:ext>
            </a:extLst>
          </p:cNvPr>
          <p:cNvSpPr/>
          <p:nvPr/>
        </p:nvSpPr>
        <p:spPr>
          <a:xfrm>
            <a:off x="6121310" y="2358920"/>
            <a:ext cx="2519272" cy="75084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NO" dirty="0">
                <a:solidFill>
                  <a:schemeClr val="bg1"/>
                </a:solidFill>
                <a:latin typeface="Arial" panose="020B0604020202020204" pitchFamily="34" charset="0"/>
              </a:rPr>
              <a:t>INNSIKT OG MESTRING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3BCA43-DD30-6941-9B05-C34A9B0E3B8F}"/>
              </a:ext>
            </a:extLst>
          </p:cNvPr>
          <p:cNvSpPr/>
          <p:nvPr/>
        </p:nvSpPr>
        <p:spPr>
          <a:xfrm>
            <a:off x="8640248" y="2095023"/>
            <a:ext cx="2520000" cy="1333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NO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9DD96D-4AA3-A945-9458-71FAEFB9C84B}"/>
              </a:ext>
            </a:extLst>
          </p:cNvPr>
          <p:cNvSpPr/>
          <p:nvPr/>
        </p:nvSpPr>
        <p:spPr>
          <a:xfrm>
            <a:off x="8639858" y="2510585"/>
            <a:ext cx="2519269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NO" dirty="0">
                <a:solidFill>
                  <a:schemeClr val="bg1"/>
                </a:solidFill>
                <a:latin typeface="Arial" panose="020B0604020202020204" pitchFamily="34" charset="0"/>
              </a:rPr>
              <a:t>DELTAGELSE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A5058B-A621-7749-8D7F-1F525AFF1215}"/>
              </a:ext>
            </a:extLst>
          </p:cNvPr>
          <p:cNvSpPr/>
          <p:nvPr/>
        </p:nvSpPr>
        <p:spPr>
          <a:xfrm>
            <a:off x="1082431" y="3428984"/>
            <a:ext cx="2520000" cy="558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</a:rPr>
              <a:t>DIALOG + DATA </a:t>
            </a:r>
            <a:endParaRPr lang="en-NO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308D40-2692-3B4B-BEE7-9C8B1BD473BE}"/>
              </a:ext>
            </a:extLst>
          </p:cNvPr>
          <p:cNvSpPr/>
          <p:nvPr/>
        </p:nvSpPr>
        <p:spPr>
          <a:xfrm>
            <a:off x="3601703" y="3428984"/>
            <a:ext cx="2520000" cy="763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</a:rPr>
              <a:t>SYN/HØRSEL +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</a:rPr>
              <a:t>REHAB PLAN </a:t>
            </a:r>
            <a:endParaRPr lang="en-NO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762FD0-5E18-8547-809C-0EBE570BB23C}"/>
              </a:ext>
            </a:extLst>
          </p:cNvPr>
          <p:cNvSpPr/>
          <p:nvPr/>
        </p:nvSpPr>
        <p:spPr>
          <a:xfrm>
            <a:off x="6120975" y="3428984"/>
            <a:ext cx="2520000" cy="558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</a:rPr>
              <a:t>PERSONLIG UTVIKLING </a:t>
            </a:r>
            <a:endParaRPr lang="en-NO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4BE3F1-E2FB-BB4A-858E-5C17452BD7FC}"/>
              </a:ext>
            </a:extLst>
          </p:cNvPr>
          <p:cNvSpPr/>
          <p:nvPr/>
        </p:nvSpPr>
        <p:spPr>
          <a:xfrm>
            <a:off x="8640248" y="3428983"/>
            <a:ext cx="2520000" cy="5580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solidFill>
                  <a:schemeClr val="tx1"/>
                </a:solidFill>
                <a:latin typeface="Arial" panose="020B0604020202020204" pitchFamily="34" charset="0"/>
              </a:rPr>
              <a:t>SAMFUNN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41641A-B1A6-BD49-9A98-3D7EEE20D528}"/>
              </a:ext>
            </a:extLst>
          </p:cNvPr>
          <p:cNvSpPr/>
          <p:nvPr/>
        </p:nvSpPr>
        <p:spPr>
          <a:xfrm>
            <a:off x="1082431" y="3949594"/>
            <a:ext cx="2520000" cy="23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15869B-703A-6E4F-B648-348E7AFB4F11}"/>
              </a:ext>
            </a:extLst>
          </p:cNvPr>
          <p:cNvSpPr/>
          <p:nvPr/>
        </p:nvSpPr>
        <p:spPr>
          <a:xfrm>
            <a:off x="6120975" y="3949594"/>
            <a:ext cx="2520000" cy="23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F90E00-0E55-2047-AE08-D46916AA93AE}"/>
              </a:ext>
            </a:extLst>
          </p:cNvPr>
          <p:cNvSpPr/>
          <p:nvPr/>
        </p:nvSpPr>
        <p:spPr>
          <a:xfrm>
            <a:off x="8640248" y="3949593"/>
            <a:ext cx="2520000" cy="23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Arial" panose="020B0604020202020204" pitchFamily="34" charset="0"/>
            </a:endParaRP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5186A9D5-5DFA-D840-8BED-E89BEC202A38}"/>
              </a:ext>
            </a:extLst>
          </p:cNvPr>
          <p:cNvSpPr/>
          <p:nvPr/>
        </p:nvSpPr>
        <p:spPr>
          <a:xfrm>
            <a:off x="1082433" y="912226"/>
            <a:ext cx="2517810" cy="418891"/>
          </a:xfrm>
          <a:prstGeom prst="homePlate">
            <a:avLst/>
          </a:prstGeom>
          <a:solidFill>
            <a:srgbClr val="093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Arial" panose="020B0604020202020204" pitchFamily="34" charset="0"/>
              </a:rPr>
              <a:t>Start</a:t>
            </a:r>
          </a:p>
        </p:txBody>
      </p:sp>
      <p:sp>
        <p:nvSpPr>
          <p:cNvPr id="39" name="Chevron 38">
            <a:extLst>
              <a:ext uri="{FF2B5EF4-FFF2-40B4-BE49-F238E27FC236}">
                <a16:creationId xmlns:a16="http://schemas.microsoft.com/office/drawing/2014/main" id="{5079557A-9A61-DA4A-B34C-ECC54BE0C03D}"/>
              </a:ext>
            </a:extLst>
          </p:cNvPr>
          <p:cNvSpPr/>
          <p:nvPr/>
        </p:nvSpPr>
        <p:spPr>
          <a:xfrm>
            <a:off x="3600241" y="909339"/>
            <a:ext cx="5039617" cy="418891"/>
          </a:xfrm>
          <a:prstGeom prst="chevron">
            <a:avLst/>
          </a:prstGeom>
          <a:solidFill>
            <a:srgbClr val="093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Arial" panose="020B0604020202020204" pitchFamily="34" charset="0"/>
              </a:rPr>
              <a:t>Underveis</a:t>
            </a:r>
          </a:p>
        </p:txBody>
      </p:sp>
      <p:sp>
        <p:nvSpPr>
          <p:cNvPr id="40" name="Chevron 39">
            <a:extLst>
              <a:ext uri="{FF2B5EF4-FFF2-40B4-BE49-F238E27FC236}">
                <a16:creationId xmlns:a16="http://schemas.microsoft.com/office/drawing/2014/main" id="{6186BC50-6BA5-8D4B-BD7D-A2D1CC5A345A}"/>
              </a:ext>
            </a:extLst>
          </p:cNvPr>
          <p:cNvSpPr/>
          <p:nvPr/>
        </p:nvSpPr>
        <p:spPr>
          <a:xfrm>
            <a:off x="8639859" y="902963"/>
            <a:ext cx="2517808" cy="418891"/>
          </a:xfrm>
          <a:prstGeom prst="chevron">
            <a:avLst/>
          </a:prstGeom>
          <a:solidFill>
            <a:srgbClr val="093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Arial" panose="020B0604020202020204" pitchFamily="34" charset="0"/>
              </a:rPr>
              <a:t>Hjem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3FDC90-DE18-3E46-97A2-07C6F87077A0}"/>
              </a:ext>
            </a:extLst>
          </p:cNvPr>
          <p:cNvCxnSpPr>
            <a:cxnSpLocks/>
          </p:cNvCxnSpPr>
          <p:nvPr/>
        </p:nvCxnSpPr>
        <p:spPr>
          <a:xfrm>
            <a:off x="2342430" y="1699777"/>
            <a:ext cx="881523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FE7211FE-EF2F-1F4E-808D-CA2B29BFA0CD}"/>
              </a:ext>
            </a:extLst>
          </p:cNvPr>
          <p:cNvSpPr/>
          <p:nvPr/>
        </p:nvSpPr>
        <p:spPr>
          <a:xfrm>
            <a:off x="2178124" y="1555113"/>
            <a:ext cx="328613" cy="328613"/>
          </a:xfrm>
          <a:prstGeom prst="ellipse">
            <a:avLst/>
          </a:prstGeom>
          <a:solidFill>
            <a:srgbClr val="093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5A2B125-5CFA-8A45-8ED0-DC15121076F2}"/>
              </a:ext>
            </a:extLst>
          </p:cNvPr>
          <p:cNvSpPr/>
          <p:nvPr/>
        </p:nvSpPr>
        <p:spPr>
          <a:xfrm>
            <a:off x="4699303" y="1555113"/>
            <a:ext cx="328613" cy="328613"/>
          </a:xfrm>
          <a:prstGeom prst="ellipse">
            <a:avLst/>
          </a:prstGeom>
          <a:solidFill>
            <a:srgbClr val="093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F0CD6EA-D26B-6B4A-96C5-6259E2CA999E}"/>
              </a:ext>
            </a:extLst>
          </p:cNvPr>
          <p:cNvSpPr/>
          <p:nvPr/>
        </p:nvSpPr>
        <p:spPr>
          <a:xfrm>
            <a:off x="7214762" y="1555113"/>
            <a:ext cx="328613" cy="328613"/>
          </a:xfrm>
          <a:prstGeom prst="ellipse">
            <a:avLst/>
          </a:prstGeom>
          <a:solidFill>
            <a:srgbClr val="093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A223085-0F49-934E-8BF1-A81F22F4B583}"/>
              </a:ext>
            </a:extLst>
          </p:cNvPr>
          <p:cNvSpPr/>
          <p:nvPr/>
        </p:nvSpPr>
        <p:spPr>
          <a:xfrm>
            <a:off x="9735941" y="1555113"/>
            <a:ext cx="328613" cy="328613"/>
          </a:xfrm>
          <a:prstGeom prst="ellipse">
            <a:avLst/>
          </a:prstGeom>
          <a:solidFill>
            <a:srgbClr val="093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Arial" panose="020B0604020202020204" pitchFamily="34" charset="0"/>
              </a:rPr>
              <a:t>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80754FD-CAE5-804D-A394-2D002246BF7E}"/>
              </a:ext>
            </a:extLst>
          </p:cNvPr>
          <p:cNvCxnSpPr>
            <a:cxnSpLocks/>
            <a:stCxn id="59" idx="4"/>
            <a:endCxn id="9" idx="0"/>
          </p:cNvCxnSpPr>
          <p:nvPr/>
        </p:nvCxnSpPr>
        <p:spPr>
          <a:xfrm>
            <a:off x="2342431" y="1883726"/>
            <a:ext cx="0" cy="2112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174AFAE-6B81-A24E-83FB-FB2148F2FC50}"/>
              </a:ext>
            </a:extLst>
          </p:cNvPr>
          <p:cNvCxnSpPr>
            <a:cxnSpLocks/>
            <a:stCxn id="60" idx="4"/>
            <a:endCxn id="13" idx="0"/>
          </p:cNvCxnSpPr>
          <p:nvPr/>
        </p:nvCxnSpPr>
        <p:spPr>
          <a:xfrm flipH="1">
            <a:off x="4861703" y="1883726"/>
            <a:ext cx="1907" cy="2112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AF5B330-0B1C-884C-94FD-B4C79FFD9718}"/>
              </a:ext>
            </a:extLst>
          </p:cNvPr>
          <p:cNvCxnSpPr>
            <a:cxnSpLocks/>
            <a:stCxn id="61" idx="4"/>
            <a:endCxn id="16" idx="0"/>
          </p:cNvCxnSpPr>
          <p:nvPr/>
        </p:nvCxnSpPr>
        <p:spPr>
          <a:xfrm>
            <a:off x="7379069" y="1883726"/>
            <a:ext cx="1906" cy="2112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3FAF2C2-D127-1846-BBFA-0D5C14BE9EDC}"/>
              </a:ext>
            </a:extLst>
          </p:cNvPr>
          <p:cNvCxnSpPr>
            <a:cxnSpLocks/>
            <a:stCxn id="62" idx="4"/>
            <a:endCxn id="19" idx="0"/>
          </p:cNvCxnSpPr>
          <p:nvPr/>
        </p:nvCxnSpPr>
        <p:spPr>
          <a:xfrm>
            <a:off x="9900248" y="1883726"/>
            <a:ext cx="0" cy="2112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6D939D9-CC30-C94B-81F5-4C6910F5B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80" y="4277953"/>
            <a:ext cx="1790700" cy="1663700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9F1CC6E8-454C-0341-91EB-1D8C79AE7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350" y="4205600"/>
            <a:ext cx="1689100" cy="1651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3A5F32B-0242-BD4E-9D52-1702DEA47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701" y="4205600"/>
            <a:ext cx="1371600" cy="1651000"/>
          </a:xfrm>
          <a:prstGeom prst="rect">
            <a:avLst/>
          </a:prstGeom>
        </p:spPr>
      </p:pic>
      <p:pic>
        <p:nvPicPr>
          <p:cNvPr id="26" name="Picture 25" descr="A picture containing icon&#10;&#10;Description automatically generated">
            <a:extLst>
              <a:ext uri="{FF2B5EF4-FFF2-40B4-BE49-F238E27FC236}">
                <a16:creationId xmlns:a16="http://schemas.microsoft.com/office/drawing/2014/main" id="{243F4056-B716-B440-99A1-539644248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4611" y="4277953"/>
            <a:ext cx="20320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11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DFFBC0A2-791B-324F-A060-53754CD34C7D}"/>
              </a:ext>
            </a:extLst>
          </p:cNvPr>
          <p:cNvSpPr/>
          <p:nvPr/>
        </p:nvSpPr>
        <p:spPr>
          <a:xfrm>
            <a:off x="8315164" y="1964724"/>
            <a:ext cx="2520000" cy="2520000"/>
          </a:xfrm>
          <a:prstGeom prst="ellipse">
            <a:avLst/>
          </a:prstGeom>
          <a:solidFill>
            <a:srgbClr val="FD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CAE627-1A96-414B-913C-07086A4D5CFF}"/>
              </a:ext>
            </a:extLst>
          </p:cNvPr>
          <p:cNvSpPr/>
          <p:nvPr/>
        </p:nvSpPr>
        <p:spPr>
          <a:xfrm>
            <a:off x="1259456" y="1964724"/>
            <a:ext cx="2520000" cy="2520000"/>
          </a:xfrm>
          <a:prstGeom prst="ellipse">
            <a:avLst/>
          </a:prstGeom>
          <a:solidFill>
            <a:srgbClr val="FD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E19B7E-6EBC-1B43-A6CA-582AFCEEC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456" y="1085613"/>
            <a:ext cx="10801349" cy="519071"/>
          </a:xfrm>
        </p:spPr>
        <p:txBody>
          <a:bodyPr>
            <a:noAutofit/>
          </a:bodyPr>
          <a:lstStyle/>
          <a:p>
            <a:r>
              <a:rPr lang="en-NO" sz="3600" dirty="0">
                <a:ea typeface="Verdana" panose="020B0604030504040204" pitchFamily="34" charset="0"/>
                <a:cs typeface="Arial" panose="020B0604020202020204" pitchFamily="34" charset="0"/>
              </a:rPr>
              <a:t>Eikholt </a:t>
            </a:r>
            <a:r>
              <a:rPr lang="nb-NO" sz="3600" dirty="0">
                <a:ea typeface="Verdana" panose="020B0604030504040204" pitchFamily="34" charset="0"/>
                <a:cs typeface="Arial" panose="020B0604020202020204" pitchFamily="34" charset="0"/>
              </a:rPr>
              <a:t>er</a:t>
            </a:r>
            <a:r>
              <a:rPr lang="en-NO" sz="3600" dirty="0">
                <a:ea typeface="Verdana" panose="020B0604030504040204" pitchFamily="34" charset="0"/>
                <a:cs typeface="Arial" panose="020B0604020202020204" pitchFamily="34" charset="0"/>
              </a:rPr>
              <a:t> skapt </a:t>
            </a:r>
            <a:r>
              <a:rPr lang="nb-NO" sz="3600" b="1" dirty="0">
                <a:ea typeface="Verdana" panose="020B0604030504040204" pitchFamily="34" charset="0"/>
                <a:cs typeface="Arial" panose="020B0604020202020204" pitchFamily="34" charset="0"/>
              </a:rPr>
              <a:t>for</a:t>
            </a:r>
            <a:r>
              <a:rPr lang="en-NO" sz="3600" dirty="0">
                <a:ea typeface="Verdana" panose="020B0604030504040204" pitchFamily="34" charset="0"/>
                <a:cs typeface="Arial" panose="020B0604020202020204" pitchFamily="34" charset="0"/>
              </a:rPr>
              <a:t> brukerne</a:t>
            </a:r>
            <a:endParaRPr lang="nb-NO" sz="36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6FA0CF-6EBB-D946-90DF-94CC5C2BF6CE}"/>
              </a:ext>
            </a:extLst>
          </p:cNvPr>
          <p:cNvSpPr txBox="1"/>
          <p:nvPr/>
        </p:nvSpPr>
        <p:spPr>
          <a:xfrm>
            <a:off x="1259456" y="4638813"/>
            <a:ext cx="2520000" cy="75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Vi ser hver bruker som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unik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57DCFF2-0E9B-E44E-AD1C-6614B68E4FFA}"/>
              </a:ext>
            </a:extLst>
          </p:cNvPr>
          <p:cNvSpPr txBox="1"/>
          <p:nvPr/>
        </p:nvSpPr>
        <p:spPr>
          <a:xfrm>
            <a:off x="8390385" y="4638813"/>
            <a:ext cx="2520000" cy="75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Vi skaper en arena for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læring og mestring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DFEC3E8-5842-9C46-BDF3-7C8172A66D47}"/>
              </a:ext>
            </a:extLst>
          </p:cNvPr>
          <p:cNvSpPr txBox="1"/>
          <p:nvPr/>
        </p:nvSpPr>
        <p:spPr>
          <a:xfrm>
            <a:off x="4702366" y="4638813"/>
            <a:ext cx="2689887" cy="7507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Vi lytter til og tar brukerne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på alvor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23BFDB9-9C63-324D-8A82-7EFF5860FB2F}"/>
              </a:ext>
            </a:extLst>
          </p:cNvPr>
          <p:cNvSpPr/>
          <p:nvPr/>
        </p:nvSpPr>
        <p:spPr>
          <a:xfrm>
            <a:off x="4788664" y="1964724"/>
            <a:ext cx="2520000" cy="2520000"/>
          </a:xfrm>
          <a:prstGeom prst="ellipse">
            <a:avLst/>
          </a:prstGeom>
          <a:solidFill>
            <a:srgbClr val="FD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8B40B14-797F-0346-A1C2-C4AA880E0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119" y="2101799"/>
            <a:ext cx="1973625" cy="224584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19C76598-A004-3C41-891E-6F89939E8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355" y="2002300"/>
            <a:ext cx="1565289" cy="2262863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7743B5F8-4CC0-0D43-9177-041557F74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304" y="2118813"/>
            <a:ext cx="1582303" cy="222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9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587D9BA8-D384-4FC6-ABFB-E5332EFDFF81}"/>
              </a:ext>
            </a:extLst>
          </p:cNvPr>
          <p:cNvSpPr/>
          <p:nvPr/>
        </p:nvSpPr>
        <p:spPr>
          <a:xfrm>
            <a:off x="0" y="-25637"/>
            <a:ext cx="45207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31D025E-D901-4EF4-9092-30A9F97074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299" y="1809409"/>
            <a:ext cx="2954126" cy="416607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  <a:softEdge rad="0"/>
          </a:effec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C7A15FB-311E-43C4-A550-9221B4036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049" y="1809409"/>
            <a:ext cx="2905530" cy="1209844"/>
          </a:xfrm>
          <a:prstGeom prst="rect">
            <a:avLst/>
          </a:prstGeom>
        </p:spPr>
      </p:pic>
      <p:pic>
        <p:nvPicPr>
          <p:cNvPr id="12" name="Bilde 11" descr="Et bilde som inneholder tekst&#10;&#10;Automatisk generert beskrivelse">
            <a:extLst>
              <a:ext uri="{FF2B5EF4-FFF2-40B4-BE49-F238E27FC236}">
                <a16:creationId xmlns:a16="http://schemas.microsoft.com/office/drawing/2014/main" id="{031E5D95-CD9B-48C9-B2A8-4E62B1234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416" y="3403363"/>
            <a:ext cx="3677163" cy="95263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11D4F26-356E-46BA-A65D-941C47067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612" y="3050899"/>
            <a:ext cx="2924733" cy="2544180"/>
          </a:xfrm>
          <a:prstGeom prst="rect">
            <a:avLst/>
          </a:prstGeom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id="{6F1F20DE-73A0-48A7-8058-74652EC25D52}"/>
              </a:ext>
            </a:extLst>
          </p:cNvPr>
          <p:cNvSpPr/>
          <p:nvPr/>
        </p:nvSpPr>
        <p:spPr>
          <a:xfrm>
            <a:off x="1" y="0"/>
            <a:ext cx="4520724" cy="10800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NO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75BE3C0-F281-49BE-B916-4DD35F110DA5}"/>
              </a:ext>
            </a:extLst>
          </p:cNvPr>
          <p:cNvSpPr txBox="1"/>
          <p:nvPr/>
        </p:nvSpPr>
        <p:spPr>
          <a:xfrm>
            <a:off x="1528422" y="134037"/>
            <a:ext cx="199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</a:rPr>
              <a:t>ARNE</a:t>
            </a:r>
          </a:p>
        </p:txBody>
      </p:sp>
    </p:spTree>
    <p:extLst>
      <p:ext uri="{BB962C8B-B14F-4D97-AF65-F5344CB8AC3E}">
        <p14:creationId xmlns:p14="http://schemas.microsoft.com/office/powerpoint/2010/main" val="113333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0F80C6D-1482-499C-B844-BCF100224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446" y="2263576"/>
            <a:ext cx="3848257" cy="3562698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0DDAF302-B5E8-443D-AF22-796E253C78E7}"/>
              </a:ext>
            </a:extLst>
          </p:cNvPr>
          <p:cNvSpPr/>
          <p:nvPr/>
        </p:nvSpPr>
        <p:spPr>
          <a:xfrm>
            <a:off x="6743887" y="3347998"/>
            <a:ext cx="265176" cy="3383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6C0BD0D-E787-418D-8805-D458C2390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35" y="1514323"/>
            <a:ext cx="4001058" cy="217200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CA71421-5A6A-4DAA-AB53-255BC77EE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7703" y="346510"/>
            <a:ext cx="1500858" cy="1363417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:a16="http://schemas.microsoft.com/office/drawing/2014/main" id="{A04629CE-C939-4880-A244-C9D9B2B2B898}"/>
              </a:ext>
            </a:extLst>
          </p:cNvPr>
          <p:cNvSpPr/>
          <p:nvPr/>
        </p:nvSpPr>
        <p:spPr>
          <a:xfrm rot="10800000">
            <a:off x="116290" y="5163176"/>
            <a:ext cx="3487188" cy="1694824"/>
          </a:xfrm>
          <a:custGeom>
            <a:avLst/>
            <a:gdLst>
              <a:gd name="connsiteX0" fmla="*/ 0 w 1879753"/>
              <a:gd name="connsiteY0" fmla="*/ 0 h 913587"/>
              <a:gd name="connsiteX1" fmla="*/ 1879753 w 1879753"/>
              <a:gd name="connsiteY1" fmla="*/ 0 h 913587"/>
              <a:gd name="connsiteX2" fmla="*/ 1863545 w 1879753"/>
              <a:gd name="connsiteY2" fmla="*/ 160775 h 913587"/>
              <a:gd name="connsiteX3" fmla="*/ 939876 w 1879753"/>
              <a:gd name="connsiteY3" fmla="*/ 913587 h 913587"/>
              <a:gd name="connsiteX4" fmla="*/ 16207 w 1879753"/>
              <a:gd name="connsiteY4" fmla="*/ 160775 h 91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753" h="913587">
                <a:moveTo>
                  <a:pt x="0" y="0"/>
                </a:moveTo>
                <a:lnTo>
                  <a:pt x="1879753" y="0"/>
                </a:lnTo>
                <a:lnTo>
                  <a:pt x="1863545" y="160775"/>
                </a:lnTo>
                <a:cubicBezTo>
                  <a:pt x="1775630" y="590404"/>
                  <a:pt x="1395495" y="913587"/>
                  <a:pt x="939876" y="913587"/>
                </a:cubicBezTo>
                <a:cubicBezTo>
                  <a:pt x="484258" y="913587"/>
                  <a:pt x="104122" y="590404"/>
                  <a:pt x="16207" y="1607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33041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1DFA3968-A192-4DB2-9534-AFA479EC0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93" y="1276116"/>
            <a:ext cx="4096322" cy="335326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3222624-4F1C-4958-8931-A74DF00C4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840" y="794657"/>
            <a:ext cx="4225003" cy="50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52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461CC0-A733-1C4F-9652-C6EF9FFB90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18E407-5B59-0744-B794-93521D58EBC8}"/>
              </a:ext>
            </a:extLst>
          </p:cNvPr>
          <p:cNvSpPr/>
          <p:nvPr/>
        </p:nvSpPr>
        <p:spPr>
          <a:xfrm>
            <a:off x="1956000" y="1809000"/>
            <a:ext cx="8280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1DA87-852F-FA42-843C-39AA94D768E2}"/>
              </a:ext>
            </a:extLst>
          </p:cNvPr>
          <p:cNvSpPr txBox="1"/>
          <p:nvPr/>
        </p:nvSpPr>
        <p:spPr>
          <a:xfrm>
            <a:off x="3128466" y="2055945"/>
            <a:ext cx="596610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dirty="0">
                <a:solidFill>
                  <a:schemeClr val="bg1"/>
                </a:solidFill>
                <a:latin typeface="Arial" panose="020B0604020202020204" pitchFamily="34" charset="0"/>
              </a:rPr>
              <a:t>Oppfølgingen av brukerne må ha </a:t>
            </a:r>
          </a:p>
          <a:p>
            <a:pPr>
              <a:lnSpc>
                <a:spcPct val="150000"/>
              </a:lnSpc>
            </a:pPr>
            <a:r>
              <a:rPr lang="nb-NO" sz="2800" b="1" dirty="0">
                <a:solidFill>
                  <a:schemeClr val="bg1"/>
                </a:solidFill>
                <a:latin typeface="Arial" panose="020B0604020202020204" pitchFamily="34" charset="0"/>
              </a:rPr>
              <a:t>et livsløpsperspektiv. </a:t>
            </a:r>
            <a:r>
              <a:rPr lang="nb-NO" sz="2800" dirty="0">
                <a:solidFill>
                  <a:schemeClr val="bg1"/>
                </a:solidFill>
                <a:latin typeface="Arial" panose="020B0604020202020204" pitchFamily="34" charset="0"/>
              </a:rPr>
              <a:t>Det betyr at rehabiliteringsprosessen aldri kan </a:t>
            </a:r>
          </a:p>
          <a:p>
            <a:pPr>
              <a:lnSpc>
                <a:spcPct val="150000"/>
              </a:lnSpc>
            </a:pPr>
            <a:r>
              <a:rPr lang="nb-NO" sz="2800" dirty="0">
                <a:solidFill>
                  <a:schemeClr val="bg1"/>
                </a:solidFill>
                <a:latin typeface="Arial" panose="020B0604020202020204" pitchFamily="34" charset="0"/>
              </a:rPr>
              <a:t>anses som ferdig.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161AC47-4C4F-374F-8607-3115F20B71CF}"/>
              </a:ext>
            </a:extLst>
          </p:cNvPr>
          <p:cNvSpPr/>
          <p:nvPr/>
        </p:nvSpPr>
        <p:spPr>
          <a:xfrm>
            <a:off x="5134092" y="4562589"/>
            <a:ext cx="5418161" cy="1037230"/>
          </a:xfrm>
          <a:custGeom>
            <a:avLst/>
            <a:gdLst>
              <a:gd name="connsiteX0" fmla="*/ 0 w 5418161"/>
              <a:gd name="connsiteY0" fmla="*/ 791570 h 1037230"/>
              <a:gd name="connsiteX1" fmla="*/ 2838734 w 5418161"/>
              <a:gd name="connsiteY1" fmla="*/ 791570 h 1037230"/>
              <a:gd name="connsiteX2" fmla="*/ 3098042 w 5418161"/>
              <a:gd name="connsiteY2" fmla="*/ 1037230 h 1037230"/>
              <a:gd name="connsiteX3" fmla="*/ 3289110 w 5418161"/>
              <a:gd name="connsiteY3" fmla="*/ 791570 h 1037230"/>
              <a:gd name="connsiteX4" fmla="*/ 5418161 w 5418161"/>
              <a:gd name="connsiteY4" fmla="*/ 791570 h 1037230"/>
              <a:gd name="connsiteX5" fmla="*/ 5404513 w 5418161"/>
              <a:gd name="connsiteY5" fmla="*/ 0 h 103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8161" h="1037230">
                <a:moveTo>
                  <a:pt x="0" y="791570"/>
                </a:moveTo>
                <a:lnTo>
                  <a:pt x="2838734" y="791570"/>
                </a:lnTo>
                <a:lnTo>
                  <a:pt x="3098042" y="1037230"/>
                </a:lnTo>
                <a:lnTo>
                  <a:pt x="3289110" y="791570"/>
                </a:lnTo>
                <a:lnTo>
                  <a:pt x="5418161" y="791570"/>
                </a:lnTo>
                <a:lnTo>
                  <a:pt x="5404513" y="0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Arial" panose="020B0604020202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ECDA754-A813-AB44-8064-CD0056FFDF3A}"/>
              </a:ext>
            </a:extLst>
          </p:cNvPr>
          <p:cNvSpPr/>
          <p:nvPr/>
        </p:nvSpPr>
        <p:spPr>
          <a:xfrm rot="10800000">
            <a:off x="1956000" y="1196722"/>
            <a:ext cx="1259795" cy="612278"/>
          </a:xfrm>
          <a:custGeom>
            <a:avLst/>
            <a:gdLst>
              <a:gd name="connsiteX0" fmla="*/ 0 w 1879753"/>
              <a:gd name="connsiteY0" fmla="*/ 0 h 913587"/>
              <a:gd name="connsiteX1" fmla="*/ 1879753 w 1879753"/>
              <a:gd name="connsiteY1" fmla="*/ 0 h 913587"/>
              <a:gd name="connsiteX2" fmla="*/ 1863545 w 1879753"/>
              <a:gd name="connsiteY2" fmla="*/ 160775 h 913587"/>
              <a:gd name="connsiteX3" fmla="*/ 939876 w 1879753"/>
              <a:gd name="connsiteY3" fmla="*/ 913587 h 913587"/>
              <a:gd name="connsiteX4" fmla="*/ 16207 w 1879753"/>
              <a:gd name="connsiteY4" fmla="*/ 160775 h 91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753" h="913587">
                <a:moveTo>
                  <a:pt x="0" y="0"/>
                </a:moveTo>
                <a:lnTo>
                  <a:pt x="1879753" y="0"/>
                </a:lnTo>
                <a:lnTo>
                  <a:pt x="1863545" y="160775"/>
                </a:lnTo>
                <a:cubicBezTo>
                  <a:pt x="1775630" y="590404"/>
                  <a:pt x="1395495" y="913587"/>
                  <a:pt x="939876" y="913587"/>
                </a:cubicBezTo>
                <a:cubicBezTo>
                  <a:pt x="484258" y="913587"/>
                  <a:pt x="104122" y="590404"/>
                  <a:pt x="16207" y="1607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9101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C72AEB-CB94-E242-AEF3-E046BAEE1E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4464FFA-701A-6F4F-9729-DA0D4C6B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342" y="2246193"/>
            <a:ext cx="3693315" cy="23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4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3BF33E1-CC08-6049-9608-4CB9DB612743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D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1DA87-852F-FA42-843C-39AA94D768E2}"/>
              </a:ext>
            </a:extLst>
          </p:cNvPr>
          <p:cNvSpPr txBox="1"/>
          <p:nvPr/>
        </p:nvSpPr>
        <p:spPr>
          <a:xfrm>
            <a:off x="874357" y="811185"/>
            <a:ext cx="4169877" cy="603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000" dirty="0">
                <a:solidFill>
                  <a:schemeClr val="tx2"/>
                </a:solidFill>
                <a:latin typeface="Arial" panose="020B0604020202020204" pitchFamily="34" charset="0"/>
              </a:rPr>
              <a:t>Eikholt-modellen beskriver </a:t>
            </a:r>
            <a:r>
              <a:rPr lang="nb-NO" sz="2000" b="1" dirty="0">
                <a:solidFill>
                  <a:schemeClr val="tx2"/>
                </a:solidFill>
                <a:latin typeface="Arial" panose="020B0604020202020204" pitchFamily="34" charset="0"/>
              </a:rPr>
              <a:t>vår praksis</a:t>
            </a:r>
            <a:r>
              <a:rPr lang="nb-NO" sz="2000" dirty="0">
                <a:solidFill>
                  <a:schemeClr val="tx2"/>
                </a:solidFill>
                <a:latin typeface="Arial" panose="020B0604020202020204" pitchFamily="34" charset="0"/>
              </a:rPr>
              <a:t> og hvorfor vi gjør som vi gjør. </a:t>
            </a:r>
          </a:p>
          <a:p>
            <a:pPr>
              <a:lnSpc>
                <a:spcPct val="150000"/>
              </a:lnSpc>
            </a:pPr>
            <a:endParaRPr lang="nb-NO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b-NO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Hvorfor?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Det er noe som er veldig bra!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Hensikten er å ta vare på det som er så bra for at det skal bestå, og om mulig videreutvikle det til noe enda bedre.</a:t>
            </a:r>
            <a:endParaRPr lang="nb-N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nb-NO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C9AAC07-380F-BD4D-8EAE-7BF2B89F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414" y="1609988"/>
            <a:ext cx="4947171" cy="52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9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927456-C5F9-4849-84C8-D9DB3D538846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D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2DB46A-CC9F-7847-B0BB-7606921C6B27}"/>
              </a:ext>
            </a:extLst>
          </p:cNvPr>
          <p:cNvSpPr txBox="1"/>
          <p:nvPr/>
        </p:nvSpPr>
        <p:spPr>
          <a:xfrm>
            <a:off x="1081382" y="2676384"/>
            <a:ext cx="4055301" cy="120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000" dirty="0">
                <a:latin typeface="Arial" panose="020B0604020202020204" pitchFamily="34" charset="0"/>
              </a:rPr>
              <a:t>Prinsippene for vårt arbeid er basert på </a:t>
            </a:r>
            <a:r>
              <a:rPr lang="nb-NO" sz="2000" b="1" dirty="0">
                <a:latin typeface="Arial" panose="020B0604020202020204" pitchFamily="34" charset="0"/>
              </a:rPr>
              <a:t>brukernes egne beskrivelser</a:t>
            </a:r>
            <a:r>
              <a:rPr lang="nb-NO" sz="2000" dirty="0">
                <a:latin typeface="Arial" panose="020B0604020202020204" pitchFamily="34" charset="0"/>
              </a:rPr>
              <a:t> av hva som er bra.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FA6C59-24D0-734C-BC67-1F05E2DE298A}"/>
              </a:ext>
            </a:extLst>
          </p:cNvPr>
          <p:cNvGrpSpPr/>
          <p:nvPr/>
        </p:nvGrpSpPr>
        <p:grpSpPr>
          <a:xfrm>
            <a:off x="6969873" y="2068480"/>
            <a:ext cx="1436982" cy="1650990"/>
            <a:chOff x="6747339" y="3429001"/>
            <a:chExt cx="1500248" cy="172367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864797-413E-1F48-A9C0-32D7E2362F03}"/>
                </a:ext>
              </a:extLst>
            </p:cNvPr>
            <p:cNvSpPr/>
            <p:nvPr/>
          </p:nvSpPr>
          <p:spPr>
            <a:xfrm flipH="1">
              <a:off x="6747339" y="3429001"/>
              <a:ext cx="1500248" cy="15002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95FAF6E-EA27-054E-BD08-2752F1ECF3D0}"/>
                </a:ext>
              </a:extLst>
            </p:cNvPr>
            <p:cNvGrpSpPr/>
            <p:nvPr/>
          </p:nvGrpSpPr>
          <p:grpSpPr>
            <a:xfrm>
              <a:off x="7099950" y="4120253"/>
              <a:ext cx="795027" cy="117719"/>
              <a:chOff x="7324255" y="4033309"/>
              <a:chExt cx="795027" cy="117719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875E35F-D6DA-434A-B29D-A52ED9951AE5}"/>
                  </a:ext>
                </a:extLst>
              </p:cNvPr>
              <p:cNvSpPr/>
              <p:nvPr/>
            </p:nvSpPr>
            <p:spPr>
              <a:xfrm>
                <a:off x="7324255" y="4033309"/>
                <a:ext cx="117695" cy="1176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O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55AD015-4B16-D74B-8C92-D2E42B06FA70}"/>
                  </a:ext>
                </a:extLst>
              </p:cNvPr>
              <p:cNvSpPr/>
              <p:nvPr/>
            </p:nvSpPr>
            <p:spPr>
              <a:xfrm>
                <a:off x="7662920" y="4033334"/>
                <a:ext cx="117695" cy="1176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O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9A414C3-854D-9143-9B83-32EC5096A7A1}"/>
                  </a:ext>
                </a:extLst>
              </p:cNvPr>
              <p:cNvSpPr/>
              <p:nvPr/>
            </p:nvSpPr>
            <p:spPr>
              <a:xfrm>
                <a:off x="8001587" y="4033334"/>
                <a:ext cx="117695" cy="1176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O" dirty="0"/>
              </a:p>
            </p:txBody>
          </p:sp>
        </p:grp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FA86668-980E-F342-BB79-5A292ABEFD04}"/>
                </a:ext>
              </a:extLst>
            </p:cNvPr>
            <p:cNvSpPr/>
            <p:nvPr/>
          </p:nvSpPr>
          <p:spPr>
            <a:xfrm>
              <a:off x="7476629" y="4705808"/>
              <a:ext cx="418348" cy="446872"/>
            </a:xfrm>
            <a:custGeom>
              <a:avLst/>
              <a:gdLst>
                <a:gd name="connsiteX0" fmla="*/ 0 w 166945"/>
                <a:gd name="connsiteY0" fmla="*/ 0 h 178327"/>
                <a:gd name="connsiteX1" fmla="*/ 0 w 166945"/>
                <a:gd name="connsiteY1" fmla="*/ 178327 h 178327"/>
                <a:gd name="connsiteX2" fmla="*/ 166945 w 166945"/>
                <a:gd name="connsiteY2" fmla="*/ 11382 h 178327"/>
                <a:gd name="connsiteX3" fmla="*/ 0 w 166945"/>
                <a:gd name="connsiteY3" fmla="*/ 0 h 17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45" h="178327">
                  <a:moveTo>
                    <a:pt x="0" y="0"/>
                  </a:moveTo>
                  <a:lnTo>
                    <a:pt x="0" y="178327"/>
                  </a:lnTo>
                  <a:lnTo>
                    <a:pt x="166945" y="11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DE13328-79E8-3D46-AA8D-B9A15C7D1885}"/>
              </a:ext>
            </a:extLst>
          </p:cNvPr>
          <p:cNvGrpSpPr/>
          <p:nvPr/>
        </p:nvGrpSpPr>
        <p:grpSpPr>
          <a:xfrm>
            <a:off x="9142215" y="584985"/>
            <a:ext cx="2541903" cy="2920471"/>
            <a:chOff x="10567355" y="1658389"/>
            <a:chExt cx="2545951" cy="292512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64C3C46-46DD-3D4B-8E81-EB12491FE124}"/>
                </a:ext>
              </a:extLst>
            </p:cNvPr>
            <p:cNvGrpSpPr/>
            <p:nvPr/>
          </p:nvGrpSpPr>
          <p:grpSpPr>
            <a:xfrm flipH="1">
              <a:off x="10567355" y="1658389"/>
              <a:ext cx="2545951" cy="2925124"/>
              <a:chOff x="8022422" y="3429000"/>
              <a:chExt cx="1500248" cy="1723683"/>
            </a:xfrm>
            <a:solidFill>
              <a:schemeClr val="accent1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A8B41A8-0552-E24A-97EB-0E225271E797}"/>
                  </a:ext>
                </a:extLst>
              </p:cNvPr>
              <p:cNvSpPr/>
              <p:nvPr/>
            </p:nvSpPr>
            <p:spPr>
              <a:xfrm flipH="1">
                <a:off x="8022422" y="3429000"/>
                <a:ext cx="1500248" cy="15002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O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B1E854BB-F20B-BA4A-99BE-EA895F2EAD1E}"/>
                  </a:ext>
                </a:extLst>
              </p:cNvPr>
              <p:cNvSpPr/>
              <p:nvPr/>
            </p:nvSpPr>
            <p:spPr>
              <a:xfrm>
                <a:off x="8751712" y="4705812"/>
                <a:ext cx="418349" cy="446871"/>
              </a:xfrm>
              <a:custGeom>
                <a:avLst/>
                <a:gdLst>
                  <a:gd name="connsiteX0" fmla="*/ 0 w 166945"/>
                  <a:gd name="connsiteY0" fmla="*/ 0 h 178327"/>
                  <a:gd name="connsiteX1" fmla="*/ 0 w 166945"/>
                  <a:gd name="connsiteY1" fmla="*/ 178327 h 178327"/>
                  <a:gd name="connsiteX2" fmla="*/ 166945 w 166945"/>
                  <a:gd name="connsiteY2" fmla="*/ 11382 h 178327"/>
                  <a:gd name="connsiteX3" fmla="*/ 0 w 166945"/>
                  <a:gd name="connsiteY3" fmla="*/ 0 h 17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945" h="178327">
                    <a:moveTo>
                      <a:pt x="0" y="0"/>
                    </a:moveTo>
                    <a:lnTo>
                      <a:pt x="0" y="178327"/>
                    </a:lnTo>
                    <a:lnTo>
                      <a:pt x="166945" y="113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O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9037ABD-062F-7A49-8A6A-C3528FE9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6207" y="2564606"/>
              <a:ext cx="1022490" cy="862726"/>
            </a:xfrm>
            <a:prstGeom prst="rect">
              <a:avLst/>
            </a:prstGeom>
          </p:spPr>
        </p:pic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90AB959-4585-2F44-A4B4-F2F398A5A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70" y="3809100"/>
            <a:ext cx="3204372" cy="351447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3923F9C-B090-0642-8BEB-8A6FAE065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4739" y="3818740"/>
            <a:ext cx="3050158" cy="32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C72AEB-CB94-E242-AEF3-E046BAEE1E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4DFD7-484D-8547-ABE6-55825CC89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382" y="1310877"/>
            <a:ext cx="9144000" cy="2387600"/>
          </a:xfrm>
        </p:spPr>
        <p:txBody>
          <a:bodyPr>
            <a:normAutofit/>
          </a:bodyPr>
          <a:lstStyle/>
          <a:p>
            <a:r>
              <a:rPr lang="nb-NO" sz="4800" b="1" dirty="0">
                <a:solidFill>
                  <a:schemeClr val="accent1"/>
                </a:solidFill>
              </a:rPr>
              <a:t>Våre prinsipper</a:t>
            </a:r>
            <a:endParaRPr lang="en-NO" dirty="0">
              <a:solidFill>
                <a:schemeClr val="accent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0DA4920-1345-9A4D-AF87-81ACBB98F935}"/>
              </a:ext>
            </a:extLst>
          </p:cNvPr>
          <p:cNvSpPr/>
          <p:nvPr/>
        </p:nvSpPr>
        <p:spPr>
          <a:xfrm>
            <a:off x="8441973" y="-1"/>
            <a:ext cx="3804908" cy="3698477"/>
          </a:xfrm>
          <a:custGeom>
            <a:avLst/>
            <a:gdLst>
              <a:gd name="connsiteX0" fmla="*/ 0 w 888144"/>
              <a:gd name="connsiteY0" fmla="*/ 0 h 863301"/>
              <a:gd name="connsiteX1" fmla="*/ 888144 w 888144"/>
              <a:gd name="connsiteY1" fmla="*/ 0 h 863301"/>
              <a:gd name="connsiteX2" fmla="*/ 888144 w 888144"/>
              <a:gd name="connsiteY2" fmla="*/ 863301 h 863301"/>
              <a:gd name="connsiteX3" fmla="*/ 888143 w 888144"/>
              <a:gd name="connsiteY3" fmla="*/ 863301 h 863301"/>
              <a:gd name="connsiteX4" fmla="*/ 15315 w 888144"/>
              <a:gd name="connsiteY4" fmla="*/ 151926 h 86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44" h="863301">
                <a:moveTo>
                  <a:pt x="0" y="0"/>
                </a:moveTo>
                <a:lnTo>
                  <a:pt x="888144" y="0"/>
                </a:lnTo>
                <a:lnTo>
                  <a:pt x="888144" y="863301"/>
                </a:lnTo>
                <a:lnTo>
                  <a:pt x="888143" y="863301"/>
                </a:lnTo>
                <a:cubicBezTo>
                  <a:pt x="457604" y="863301"/>
                  <a:pt x="98391" y="557907"/>
                  <a:pt x="15315" y="1519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657D4A-F19A-DF4F-AD5B-A025D9A47B23}"/>
              </a:ext>
            </a:extLst>
          </p:cNvPr>
          <p:cNvSpPr/>
          <p:nvPr/>
        </p:nvSpPr>
        <p:spPr>
          <a:xfrm>
            <a:off x="10475014" y="3660708"/>
            <a:ext cx="1663500" cy="1593909"/>
          </a:xfrm>
          <a:prstGeom prst="ellipse">
            <a:avLst/>
          </a:prstGeom>
          <a:solidFill>
            <a:srgbClr val="093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EAD0910-9F75-8747-AFDF-E23C2F2715F2}"/>
              </a:ext>
            </a:extLst>
          </p:cNvPr>
          <p:cNvSpPr/>
          <p:nvPr/>
        </p:nvSpPr>
        <p:spPr>
          <a:xfrm rot="10800000">
            <a:off x="8704813" y="5163176"/>
            <a:ext cx="3487188" cy="1694824"/>
          </a:xfrm>
          <a:custGeom>
            <a:avLst/>
            <a:gdLst>
              <a:gd name="connsiteX0" fmla="*/ 0 w 1879753"/>
              <a:gd name="connsiteY0" fmla="*/ 0 h 913587"/>
              <a:gd name="connsiteX1" fmla="*/ 1879753 w 1879753"/>
              <a:gd name="connsiteY1" fmla="*/ 0 h 913587"/>
              <a:gd name="connsiteX2" fmla="*/ 1863545 w 1879753"/>
              <a:gd name="connsiteY2" fmla="*/ 160775 h 913587"/>
              <a:gd name="connsiteX3" fmla="*/ 939876 w 1879753"/>
              <a:gd name="connsiteY3" fmla="*/ 913587 h 913587"/>
              <a:gd name="connsiteX4" fmla="*/ 16207 w 1879753"/>
              <a:gd name="connsiteY4" fmla="*/ 160775 h 91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753" h="913587">
                <a:moveTo>
                  <a:pt x="0" y="0"/>
                </a:moveTo>
                <a:lnTo>
                  <a:pt x="1879753" y="0"/>
                </a:lnTo>
                <a:lnTo>
                  <a:pt x="1863545" y="160775"/>
                </a:lnTo>
                <a:cubicBezTo>
                  <a:pt x="1775630" y="590404"/>
                  <a:pt x="1395495" y="913587"/>
                  <a:pt x="939876" y="913587"/>
                </a:cubicBezTo>
                <a:cubicBezTo>
                  <a:pt x="484258" y="913587"/>
                  <a:pt x="104122" y="590404"/>
                  <a:pt x="16207" y="1607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2507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C6FF1A-8697-B24A-9B7E-8DDA385803BE}"/>
              </a:ext>
            </a:extLst>
          </p:cNvPr>
          <p:cNvSpPr/>
          <p:nvPr/>
        </p:nvSpPr>
        <p:spPr>
          <a:xfrm>
            <a:off x="-177800" y="0"/>
            <a:ext cx="12369800" cy="6858000"/>
          </a:xfrm>
          <a:prstGeom prst="rect">
            <a:avLst/>
          </a:prstGeom>
          <a:solidFill>
            <a:srgbClr val="FD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4A65A8-4639-3042-974D-AA3B19326064}"/>
              </a:ext>
            </a:extLst>
          </p:cNvPr>
          <p:cNvSpPr txBox="1"/>
          <p:nvPr/>
        </p:nvSpPr>
        <p:spPr>
          <a:xfrm>
            <a:off x="3326295" y="209037"/>
            <a:ext cx="5539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2800" b="1" dirty="0">
                <a:latin typeface="Arial" panose="020B0604020202020204" pitchFamily="34" charset="0"/>
              </a:rPr>
              <a:t>Våre prinsipper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51ABD2-03BC-A04A-B7F1-99AAE1F1F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96" y="-84221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0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C72AEB-CB94-E242-AEF3-E046BAEE1E1C}"/>
              </a:ext>
            </a:extLst>
          </p:cNvPr>
          <p:cNvSpPr/>
          <p:nvPr/>
        </p:nvSpPr>
        <p:spPr>
          <a:xfrm>
            <a:off x="0" y="9525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4DFD7-484D-8547-ABE6-55825CC89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850" y="2077396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nb-NO" b="1" dirty="0">
                <a:solidFill>
                  <a:schemeClr val="accent1"/>
                </a:solidFill>
              </a:rPr>
              <a:t>PERSONSENTRERT</a:t>
            </a:r>
            <a:br>
              <a:rPr lang="nb-NO" b="1" dirty="0">
                <a:solidFill>
                  <a:schemeClr val="accent1"/>
                </a:solidFill>
              </a:rPr>
            </a:br>
            <a:r>
              <a:rPr lang="nb-NO" b="1" dirty="0">
                <a:solidFill>
                  <a:schemeClr val="accent1"/>
                </a:solidFill>
              </a:rPr>
              <a:t>REHABILITERING </a:t>
            </a:r>
            <a:endParaRPr lang="en-NO" dirty="0">
              <a:solidFill>
                <a:schemeClr val="accent1"/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4FB7FED-4E94-8E45-971D-8CEDFCE40788}"/>
              </a:ext>
            </a:extLst>
          </p:cNvPr>
          <p:cNvSpPr/>
          <p:nvPr/>
        </p:nvSpPr>
        <p:spPr>
          <a:xfrm rot="5400000">
            <a:off x="8990496" y="37665"/>
            <a:ext cx="3195866" cy="3195866"/>
          </a:xfrm>
          <a:custGeom>
            <a:avLst/>
            <a:gdLst>
              <a:gd name="connsiteX0" fmla="*/ 1154786 w 2309612"/>
              <a:gd name="connsiteY0" fmla="*/ 2309611 h 2309612"/>
              <a:gd name="connsiteX1" fmla="*/ 1154826 w 2309612"/>
              <a:gd name="connsiteY1" fmla="*/ 2309611 h 2309612"/>
              <a:gd name="connsiteX2" fmla="*/ 1154806 w 2309612"/>
              <a:gd name="connsiteY2" fmla="*/ 2309612 h 2309612"/>
              <a:gd name="connsiteX3" fmla="*/ 1154806 w 2309612"/>
              <a:gd name="connsiteY3" fmla="*/ 0 h 2309612"/>
              <a:gd name="connsiteX4" fmla="*/ 2303650 w 2309612"/>
              <a:gd name="connsiteY4" fmla="*/ 1036734 h 2309612"/>
              <a:gd name="connsiteX5" fmla="*/ 2309612 w 2309612"/>
              <a:gd name="connsiteY5" fmla="*/ 1154805 h 2309612"/>
              <a:gd name="connsiteX6" fmla="*/ 1732209 w 2309612"/>
              <a:gd name="connsiteY6" fmla="*/ 1154805 h 2309612"/>
              <a:gd name="connsiteX7" fmla="*/ 1720478 w 2309612"/>
              <a:gd name="connsiteY7" fmla="*/ 1038439 h 2309612"/>
              <a:gd name="connsiteX8" fmla="*/ 1154806 w 2309612"/>
              <a:gd name="connsiteY8" fmla="*/ 577403 h 2309612"/>
              <a:gd name="connsiteX9" fmla="*/ 589134 w 2309612"/>
              <a:gd name="connsiteY9" fmla="*/ 1038439 h 2309612"/>
              <a:gd name="connsiteX10" fmla="*/ 577403 w 2309612"/>
              <a:gd name="connsiteY10" fmla="*/ 1154805 h 2309612"/>
              <a:gd name="connsiteX11" fmla="*/ 0 w 2309612"/>
              <a:gd name="connsiteY11" fmla="*/ 1154805 h 2309612"/>
              <a:gd name="connsiteX12" fmla="*/ 5962 w 2309612"/>
              <a:gd name="connsiteY12" fmla="*/ 1036734 h 2309612"/>
              <a:gd name="connsiteX13" fmla="*/ 1154806 w 2309612"/>
              <a:gd name="connsiteY13" fmla="*/ 0 h 230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9612" h="2309612">
                <a:moveTo>
                  <a:pt x="1154786" y="2309611"/>
                </a:moveTo>
                <a:lnTo>
                  <a:pt x="1154826" y="2309611"/>
                </a:lnTo>
                <a:lnTo>
                  <a:pt x="1154806" y="2309612"/>
                </a:lnTo>
                <a:close/>
                <a:moveTo>
                  <a:pt x="1154806" y="0"/>
                </a:moveTo>
                <a:cubicBezTo>
                  <a:pt x="1752727" y="0"/>
                  <a:pt x="2244513" y="454416"/>
                  <a:pt x="2303650" y="1036734"/>
                </a:cubicBezTo>
                <a:lnTo>
                  <a:pt x="2309612" y="1154805"/>
                </a:lnTo>
                <a:lnTo>
                  <a:pt x="1732209" y="1154805"/>
                </a:lnTo>
                <a:lnTo>
                  <a:pt x="1720478" y="1038439"/>
                </a:lnTo>
                <a:cubicBezTo>
                  <a:pt x="1666638" y="775326"/>
                  <a:pt x="1433836" y="577403"/>
                  <a:pt x="1154806" y="577403"/>
                </a:cubicBezTo>
                <a:cubicBezTo>
                  <a:pt x="875777" y="577403"/>
                  <a:pt x="642975" y="775326"/>
                  <a:pt x="589134" y="1038439"/>
                </a:cubicBezTo>
                <a:lnTo>
                  <a:pt x="577403" y="1154805"/>
                </a:lnTo>
                <a:lnTo>
                  <a:pt x="0" y="1154805"/>
                </a:lnTo>
                <a:lnTo>
                  <a:pt x="5962" y="1036734"/>
                </a:lnTo>
                <a:cubicBezTo>
                  <a:pt x="65100" y="454416"/>
                  <a:pt x="556886" y="0"/>
                  <a:pt x="11548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>
              <a:solidFill>
                <a:schemeClr val="tx1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FBB848F-CA70-074E-8E8F-C5B84689A672}"/>
              </a:ext>
            </a:extLst>
          </p:cNvPr>
          <p:cNvSpPr/>
          <p:nvPr/>
        </p:nvSpPr>
        <p:spPr>
          <a:xfrm rot="10800000">
            <a:off x="9554194" y="2837655"/>
            <a:ext cx="1407791" cy="1368413"/>
          </a:xfrm>
          <a:custGeom>
            <a:avLst/>
            <a:gdLst>
              <a:gd name="connsiteX0" fmla="*/ 0 w 888144"/>
              <a:gd name="connsiteY0" fmla="*/ 0 h 863301"/>
              <a:gd name="connsiteX1" fmla="*/ 888144 w 888144"/>
              <a:gd name="connsiteY1" fmla="*/ 0 h 863301"/>
              <a:gd name="connsiteX2" fmla="*/ 888144 w 888144"/>
              <a:gd name="connsiteY2" fmla="*/ 863301 h 863301"/>
              <a:gd name="connsiteX3" fmla="*/ 888143 w 888144"/>
              <a:gd name="connsiteY3" fmla="*/ 863301 h 863301"/>
              <a:gd name="connsiteX4" fmla="*/ 15315 w 888144"/>
              <a:gd name="connsiteY4" fmla="*/ 151926 h 86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44" h="863301">
                <a:moveTo>
                  <a:pt x="0" y="0"/>
                </a:moveTo>
                <a:lnTo>
                  <a:pt x="888144" y="0"/>
                </a:lnTo>
                <a:lnTo>
                  <a:pt x="888144" y="863301"/>
                </a:lnTo>
                <a:lnTo>
                  <a:pt x="888143" y="863301"/>
                </a:lnTo>
                <a:cubicBezTo>
                  <a:pt x="457604" y="863301"/>
                  <a:pt x="98391" y="557907"/>
                  <a:pt x="15315" y="1519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5836988-A7CB-9E43-B864-598273C64A03}"/>
              </a:ext>
            </a:extLst>
          </p:cNvPr>
          <p:cNvSpPr/>
          <p:nvPr/>
        </p:nvSpPr>
        <p:spPr>
          <a:xfrm>
            <a:off x="9540942" y="4236811"/>
            <a:ext cx="2657869" cy="2583524"/>
          </a:xfrm>
          <a:custGeom>
            <a:avLst/>
            <a:gdLst>
              <a:gd name="connsiteX0" fmla="*/ 0 w 888144"/>
              <a:gd name="connsiteY0" fmla="*/ 0 h 863301"/>
              <a:gd name="connsiteX1" fmla="*/ 888144 w 888144"/>
              <a:gd name="connsiteY1" fmla="*/ 0 h 863301"/>
              <a:gd name="connsiteX2" fmla="*/ 888144 w 888144"/>
              <a:gd name="connsiteY2" fmla="*/ 863301 h 863301"/>
              <a:gd name="connsiteX3" fmla="*/ 888143 w 888144"/>
              <a:gd name="connsiteY3" fmla="*/ 863301 h 863301"/>
              <a:gd name="connsiteX4" fmla="*/ 15315 w 888144"/>
              <a:gd name="connsiteY4" fmla="*/ 151926 h 86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44" h="863301">
                <a:moveTo>
                  <a:pt x="0" y="0"/>
                </a:moveTo>
                <a:lnTo>
                  <a:pt x="888144" y="0"/>
                </a:lnTo>
                <a:lnTo>
                  <a:pt x="888144" y="863301"/>
                </a:lnTo>
                <a:lnTo>
                  <a:pt x="888143" y="863301"/>
                </a:lnTo>
                <a:cubicBezTo>
                  <a:pt x="457604" y="863301"/>
                  <a:pt x="98391" y="557907"/>
                  <a:pt x="15315" y="1519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77917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EEB2B9-A83C-4241-B635-1FF07FC59E4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D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A691609-6670-DD4C-9E8E-FA43B18CA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225" y="1319775"/>
            <a:ext cx="5152304" cy="42184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1DA87-852F-FA42-843C-39AA94D768E2}"/>
              </a:ext>
            </a:extLst>
          </p:cNvPr>
          <p:cNvSpPr txBox="1"/>
          <p:nvPr/>
        </p:nvSpPr>
        <p:spPr>
          <a:xfrm>
            <a:off x="1080001" y="2217524"/>
            <a:ext cx="3936000" cy="197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O" sz="2000" dirty="0">
                <a:solidFill>
                  <a:schemeClr val="tx2"/>
                </a:solidFill>
                <a:latin typeface="Arial" panose="020B0604020202020204" pitchFamily="34" charset="0"/>
              </a:rPr>
              <a:t>Personsentrert rehabilitering er </a:t>
            </a:r>
            <a:r>
              <a:rPr lang="en-NO" sz="2000" b="1" dirty="0">
                <a:solidFill>
                  <a:schemeClr val="tx2"/>
                </a:solidFill>
                <a:latin typeface="Arial" panose="020B0604020202020204" pitchFamily="34" charset="0"/>
              </a:rPr>
              <a:t>en prosess </a:t>
            </a:r>
            <a:r>
              <a:rPr lang="en-NO" sz="2000" dirty="0">
                <a:solidFill>
                  <a:schemeClr val="tx2"/>
                </a:solidFill>
                <a:latin typeface="Arial" panose="020B0604020202020204" pitchFamily="34" charset="0"/>
              </a:rPr>
              <a:t>som baserer seg på </a:t>
            </a:r>
            <a:r>
              <a:rPr lang="nb-NO" sz="2000" b="1" dirty="0">
                <a:solidFill>
                  <a:schemeClr val="tx2"/>
                </a:solidFill>
                <a:latin typeface="Arial" panose="020B0604020202020204" pitchFamily="34" charset="0"/>
              </a:rPr>
              <a:t>partnerskap og dialog</a:t>
            </a:r>
            <a:r>
              <a:rPr lang="nb-NO" sz="2000" dirty="0">
                <a:solidFill>
                  <a:schemeClr val="tx2"/>
                </a:solidFill>
                <a:latin typeface="Arial" panose="020B0604020202020204" pitchFamily="34" charset="0"/>
              </a:rPr>
              <a:t> mellom bruker og fagpersoner for å skape </a:t>
            </a:r>
            <a:r>
              <a:rPr lang="nb-NO" sz="2000" b="1" dirty="0">
                <a:solidFill>
                  <a:schemeClr val="tx2"/>
                </a:solidFill>
                <a:latin typeface="Arial" panose="020B0604020202020204" pitchFamily="34" charset="0"/>
              </a:rPr>
              <a:t>innsikt og mestring</a:t>
            </a:r>
            <a:r>
              <a:rPr lang="nb-NO" sz="2000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ADD33F9-49BB-4F42-B86C-4D9527775576}"/>
              </a:ext>
            </a:extLst>
          </p:cNvPr>
          <p:cNvSpPr/>
          <p:nvPr/>
        </p:nvSpPr>
        <p:spPr>
          <a:xfrm rot="10800000">
            <a:off x="8153484" y="2256041"/>
            <a:ext cx="378397" cy="367812"/>
          </a:xfrm>
          <a:custGeom>
            <a:avLst/>
            <a:gdLst>
              <a:gd name="connsiteX0" fmla="*/ 0 w 888144"/>
              <a:gd name="connsiteY0" fmla="*/ 0 h 863301"/>
              <a:gd name="connsiteX1" fmla="*/ 888144 w 888144"/>
              <a:gd name="connsiteY1" fmla="*/ 0 h 863301"/>
              <a:gd name="connsiteX2" fmla="*/ 888144 w 888144"/>
              <a:gd name="connsiteY2" fmla="*/ 863301 h 863301"/>
              <a:gd name="connsiteX3" fmla="*/ 888143 w 888144"/>
              <a:gd name="connsiteY3" fmla="*/ 863301 h 863301"/>
              <a:gd name="connsiteX4" fmla="*/ 15315 w 888144"/>
              <a:gd name="connsiteY4" fmla="*/ 151926 h 86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44" h="863301">
                <a:moveTo>
                  <a:pt x="0" y="0"/>
                </a:moveTo>
                <a:lnTo>
                  <a:pt x="888144" y="0"/>
                </a:lnTo>
                <a:lnTo>
                  <a:pt x="888144" y="863301"/>
                </a:lnTo>
                <a:lnTo>
                  <a:pt x="888143" y="863301"/>
                </a:lnTo>
                <a:cubicBezTo>
                  <a:pt x="457604" y="863301"/>
                  <a:pt x="98391" y="557907"/>
                  <a:pt x="15315" y="1519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A0BB719-52A0-F04E-8FFD-AF23075D7874}"/>
              </a:ext>
            </a:extLst>
          </p:cNvPr>
          <p:cNvSpPr/>
          <p:nvPr/>
        </p:nvSpPr>
        <p:spPr>
          <a:xfrm rot="10800000">
            <a:off x="9875267" y="2266640"/>
            <a:ext cx="378397" cy="367812"/>
          </a:xfrm>
          <a:custGeom>
            <a:avLst/>
            <a:gdLst>
              <a:gd name="connsiteX0" fmla="*/ 0 w 888144"/>
              <a:gd name="connsiteY0" fmla="*/ 0 h 863301"/>
              <a:gd name="connsiteX1" fmla="*/ 888144 w 888144"/>
              <a:gd name="connsiteY1" fmla="*/ 0 h 863301"/>
              <a:gd name="connsiteX2" fmla="*/ 888144 w 888144"/>
              <a:gd name="connsiteY2" fmla="*/ 863301 h 863301"/>
              <a:gd name="connsiteX3" fmla="*/ 888143 w 888144"/>
              <a:gd name="connsiteY3" fmla="*/ 863301 h 863301"/>
              <a:gd name="connsiteX4" fmla="*/ 15315 w 888144"/>
              <a:gd name="connsiteY4" fmla="*/ 151926 h 86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44" h="863301">
                <a:moveTo>
                  <a:pt x="0" y="0"/>
                </a:moveTo>
                <a:lnTo>
                  <a:pt x="888144" y="0"/>
                </a:lnTo>
                <a:lnTo>
                  <a:pt x="888144" y="863301"/>
                </a:lnTo>
                <a:lnTo>
                  <a:pt x="888143" y="863301"/>
                </a:lnTo>
                <a:cubicBezTo>
                  <a:pt x="457604" y="863301"/>
                  <a:pt x="98391" y="557907"/>
                  <a:pt x="15315" y="1519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90576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88251F-D856-6F43-9E3B-FB17CF096899}"/>
              </a:ext>
            </a:extLst>
          </p:cNvPr>
          <p:cNvSpPr/>
          <p:nvPr/>
        </p:nvSpPr>
        <p:spPr>
          <a:xfrm>
            <a:off x="-635000" y="0"/>
            <a:ext cx="12827000" cy="6858000"/>
          </a:xfrm>
          <a:prstGeom prst="rect">
            <a:avLst/>
          </a:prstGeom>
          <a:solidFill>
            <a:srgbClr val="FD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3C454D-02FB-7540-925A-8EDD4C48577B}"/>
              </a:ext>
            </a:extLst>
          </p:cNvPr>
          <p:cNvSpPr/>
          <p:nvPr/>
        </p:nvSpPr>
        <p:spPr>
          <a:xfrm>
            <a:off x="4429266" y="2390058"/>
            <a:ext cx="3143925" cy="31439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7C275B-2A10-6E45-A589-ABDC319D04FE}"/>
              </a:ext>
            </a:extLst>
          </p:cNvPr>
          <p:cNvSpPr/>
          <p:nvPr/>
        </p:nvSpPr>
        <p:spPr>
          <a:xfrm>
            <a:off x="7895137" y="2390058"/>
            <a:ext cx="3143925" cy="3143925"/>
          </a:xfrm>
          <a:prstGeom prst="ellipse">
            <a:avLst/>
          </a:prstGeom>
          <a:solidFill>
            <a:srgbClr val="093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E2F7FD-39F3-7549-8D05-3741D557E2BA}"/>
              </a:ext>
            </a:extLst>
          </p:cNvPr>
          <p:cNvSpPr/>
          <p:nvPr/>
        </p:nvSpPr>
        <p:spPr>
          <a:xfrm>
            <a:off x="1081382" y="2390058"/>
            <a:ext cx="3143925" cy="31439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E19B7E-6EBC-1B43-A6CA-582AFCEEC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382" y="1365750"/>
            <a:ext cx="10454835" cy="519071"/>
          </a:xfrm>
        </p:spPr>
        <p:txBody>
          <a:bodyPr>
            <a:noAutofit/>
          </a:bodyPr>
          <a:lstStyle/>
          <a:p>
            <a:r>
              <a:rPr lang="nb-NO" sz="3600" dirty="0"/>
              <a:t>Prosessen skal </a:t>
            </a:r>
            <a:r>
              <a:rPr lang="nb-NO" sz="3600" b="1" dirty="0"/>
              <a:t>styrke brukeren: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518328-3AE4-CC4D-B564-D03501B12021}"/>
              </a:ext>
            </a:extLst>
          </p:cNvPr>
          <p:cNvSpPr txBox="1"/>
          <p:nvPr/>
        </p:nvSpPr>
        <p:spPr>
          <a:xfrm>
            <a:off x="1393344" y="3330533"/>
            <a:ext cx="2520000" cy="1262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N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 selvbilde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0BF51-3C90-7542-A1D7-786B297A8993}"/>
              </a:ext>
            </a:extLst>
          </p:cNvPr>
          <p:cNvSpPr txBox="1"/>
          <p:nvPr/>
        </p:nvSpPr>
        <p:spPr>
          <a:xfrm>
            <a:off x="8224913" y="3022756"/>
            <a:ext cx="2484372" cy="187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N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Troen på egne </a:t>
            </a:r>
            <a:r>
              <a:rPr lang="en-N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muligheter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AE31E68-D2E4-4349-91E3-107DE3EC891A}"/>
              </a:ext>
            </a:extLst>
          </p:cNvPr>
          <p:cNvSpPr txBox="1"/>
          <p:nvPr/>
        </p:nvSpPr>
        <p:spPr>
          <a:xfrm>
            <a:off x="4741228" y="3330533"/>
            <a:ext cx="2520000" cy="1262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N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Troen på </a:t>
            </a:r>
            <a:r>
              <a:rPr lang="en-N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fremtiden</a:t>
            </a:r>
          </a:p>
        </p:txBody>
      </p:sp>
    </p:spTree>
    <p:extLst>
      <p:ext uri="{BB962C8B-B14F-4D97-AF65-F5344CB8AC3E}">
        <p14:creationId xmlns:p14="http://schemas.microsoft.com/office/powerpoint/2010/main" val="255678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C72AEB-CB94-E242-AEF3-E046BAEE1E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4DFD7-484D-8547-ABE6-55825CC89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382" y="1902829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nb-NO" b="1" dirty="0">
                <a:solidFill>
                  <a:schemeClr val="accent1"/>
                </a:solidFill>
              </a:rPr>
              <a:t>Eikholt-modellen </a:t>
            </a:r>
            <a:br>
              <a:rPr lang="nb-NO" b="1" dirty="0">
                <a:solidFill>
                  <a:schemeClr val="accent1"/>
                </a:solidFill>
              </a:rPr>
            </a:br>
            <a:r>
              <a:rPr lang="nb-NO" b="1" dirty="0">
                <a:solidFill>
                  <a:schemeClr val="accent1"/>
                </a:solidFill>
              </a:rPr>
              <a:t>i praksis</a:t>
            </a:r>
            <a:endParaRPr lang="en-NO" dirty="0">
              <a:solidFill>
                <a:schemeClr val="accent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158AB47-CB6A-6D4B-AFFE-3B98BCACE675}"/>
              </a:ext>
            </a:extLst>
          </p:cNvPr>
          <p:cNvSpPr/>
          <p:nvPr/>
        </p:nvSpPr>
        <p:spPr>
          <a:xfrm>
            <a:off x="10668700" y="58231"/>
            <a:ext cx="1490793" cy="1428428"/>
          </a:xfrm>
          <a:prstGeom prst="ellipse">
            <a:avLst/>
          </a:prstGeom>
          <a:solidFill>
            <a:srgbClr val="093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9528FD0-92CA-0A45-980A-81C66508C0A3}"/>
              </a:ext>
            </a:extLst>
          </p:cNvPr>
          <p:cNvSpPr/>
          <p:nvPr/>
        </p:nvSpPr>
        <p:spPr>
          <a:xfrm rot="5400000">
            <a:off x="8679147" y="3345148"/>
            <a:ext cx="3562680" cy="3463025"/>
          </a:xfrm>
          <a:custGeom>
            <a:avLst/>
            <a:gdLst>
              <a:gd name="connsiteX0" fmla="*/ 0 w 888144"/>
              <a:gd name="connsiteY0" fmla="*/ 0 h 863301"/>
              <a:gd name="connsiteX1" fmla="*/ 888144 w 888144"/>
              <a:gd name="connsiteY1" fmla="*/ 0 h 863301"/>
              <a:gd name="connsiteX2" fmla="*/ 888144 w 888144"/>
              <a:gd name="connsiteY2" fmla="*/ 863301 h 863301"/>
              <a:gd name="connsiteX3" fmla="*/ 888143 w 888144"/>
              <a:gd name="connsiteY3" fmla="*/ 863301 h 863301"/>
              <a:gd name="connsiteX4" fmla="*/ 15315 w 888144"/>
              <a:gd name="connsiteY4" fmla="*/ 151926 h 86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44" h="863301">
                <a:moveTo>
                  <a:pt x="0" y="0"/>
                </a:moveTo>
                <a:lnTo>
                  <a:pt x="888144" y="0"/>
                </a:lnTo>
                <a:lnTo>
                  <a:pt x="888144" y="863301"/>
                </a:lnTo>
                <a:lnTo>
                  <a:pt x="888143" y="863301"/>
                </a:lnTo>
                <a:cubicBezTo>
                  <a:pt x="457604" y="863301"/>
                  <a:pt x="98391" y="557907"/>
                  <a:pt x="15315" y="1519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8D058A-A97D-A040-8905-CE66D4CC38D0}"/>
              </a:ext>
            </a:extLst>
          </p:cNvPr>
          <p:cNvSpPr/>
          <p:nvPr/>
        </p:nvSpPr>
        <p:spPr>
          <a:xfrm>
            <a:off x="10528046" y="1582990"/>
            <a:ext cx="1663954" cy="1617410"/>
          </a:xfrm>
          <a:custGeom>
            <a:avLst/>
            <a:gdLst>
              <a:gd name="connsiteX0" fmla="*/ 0 w 888144"/>
              <a:gd name="connsiteY0" fmla="*/ 0 h 863301"/>
              <a:gd name="connsiteX1" fmla="*/ 888144 w 888144"/>
              <a:gd name="connsiteY1" fmla="*/ 0 h 863301"/>
              <a:gd name="connsiteX2" fmla="*/ 888144 w 888144"/>
              <a:gd name="connsiteY2" fmla="*/ 863301 h 863301"/>
              <a:gd name="connsiteX3" fmla="*/ 888143 w 888144"/>
              <a:gd name="connsiteY3" fmla="*/ 863301 h 863301"/>
              <a:gd name="connsiteX4" fmla="*/ 15315 w 888144"/>
              <a:gd name="connsiteY4" fmla="*/ 151926 h 86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44" h="863301">
                <a:moveTo>
                  <a:pt x="0" y="0"/>
                </a:moveTo>
                <a:lnTo>
                  <a:pt x="888144" y="0"/>
                </a:lnTo>
                <a:lnTo>
                  <a:pt x="888144" y="863301"/>
                </a:lnTo>
                <a:lnTo>
                  <a:pt x="888143" y="863301"/>
                </a:lnTo>
                <a:cubicBezTo>
                  <a:pt x="457604" y="863301"/>
                  <a:pt x="98391" y="557907"/>
                  <a:pt x="15315" y="1519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351076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1251B"/>
      </a:dk1>
      <a:lt1>
        <a:srgbClr val="FFFFFF"/>
      </a:lt1>
      <a:dk2>
        <a:srgbClr val="21251B"/>
      </a:dk2>
      <a:lt2>
        <a:srgbClr val="E7E6E6"/>
      </a:lt2>
      <a:accent1>
        <a:srgbClr val="007D89"/>
      </a:accent1>
      <a:accent2>
        <a:srgbClr val="F3B725"/>
      </a:accent2>
      <a:accent3>
        <a:srgbClr val="D44F56"/>
      </a:accent3>
      <a:accent4>
        <a:srgbClr val="D7E5E8"/>
      </a:accent4>
      <a:accent5>
        <a:srgbClr val="063C54"/>
      </a:accent5>
      <a:accent6>
        <a:srgbClr val="F7DCD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17279</TotalTime>
  <Words>203</Words>
  <Application>Microsoft Office PowerPoint</Application>
  <PresentationFormat>Widescreen</PresentationFormat>
  <Paragraphs>51</Paragraphs>
  <Slides>16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Eikholt-modellen</vt:lpstr>
      <vt:lpstr>PowerPoint-presentasjon</vt:lpstr>
      <vt:lpstr>PowerPoint-presentasjon</vt:lpstr>
      <vt:lpstr>Våre prinsipper</vt:lpstr>
      <vt:lpstr>PowerPoint-presentasjon</vt:lpstr>
      <vt:lpstr>PERSONSENTRERT REHABILITERING </vt:lpstr>
      <vt:lpstr>PowerPoint-presentasjon</vt:lpstr>
      <vt:lpstr>Prosessen skal styrke brukeren:</vt:lpstr>
      <vt:lpstr>Eikholt-modellen  i praksis</vt:lpstr>
      <vt:lpstr>PowerPoint-presentasjon</vt:lpstr>
      <vt:lpstr>Eikholt er skapt for brukerne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Forside</dc:title>
  <dc:creator>Natacha // EGGS</dc:creator>
  <cp:lastModifiedBy>Ragnhild Bjørgum</cp:lastModifiedBy>
  <cp:revision>294</cp:revision>
  <cp:lastPrinted>2021-02-24T14:13:59Z</cp:lastPrinted>
  <dcterms:created xsi:type="dcterms:W3CDTF">2021-01-25T01:05:53Z</dcterms:created>
  <dcterms:modified xsi:type="dcterms:W3CDTF">2021-08-18T08:27:27Z</dcterms:modified>
</cp:coreProperties>
</file>